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668" r:id="rId5"/>
    <p:sldMasterId id="2147483672" r:id="rId6"/>
    <p:sldMasterId id="2147483676" r:id="rId7"/>
    <p:sldMasterId id="2147483680" r:id="rId8"/>
    <p:sldMasterId id="2147483684" r:id="rId9"/>
    <p:sldMasterId id="2147483688" r:id="rId10"/>
    <p:sldMasterId id="2147483692" r:id="rId11"/>
  </p:sldMasterIdLst>
  <p:sldIdLst>
    <p:sldId id="257" r:id="rId12"/>
    <p:sldId id="258" r:id="rId13"/>
    <p:sldId id="264" r:id="rId14"/>
    <p:sldId id="265" r:id="rId15"/>
    <p:sldId id="266" r:id="rId16"/>
    <p:sldId id="267" r:id="rId17"/>
    <p:sldId id="268" r:id="rId18"/>
    <p:sldId id="269" r:id="rId19"/>
    <p:sldId id="270" r:id="rId20"/>
    <p:sldId id="271" r:id="rId21"/>
    <p:sldId id="272" r:id="rId22"/>
    <p:sldId id="274" r:id="rId23"/>
    <p:sldId id="273" r:id="rId24"/>
    <p:sldId id="275" r:id="rId25"/>
    <p:sldId id="276" r:id="rId26"/>
    <p:sldId id="277"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Swetland" initials="SS" lastIdx="5" clrIdx="0">
    <p:extLst>
      <p:ext uri="{19B8F6BF-5375-455C-9EA6-DF929625EA0E}">
        <p15:presenceInfo xmlns:p15="http://schemas.microsoft.com/office/powerpoint/2012/main" userId="S::Stephanie@shiltscpa.com::8b733140-1bd2-4522-b48f-6d9d242294a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13418A"/>
    <a:srgbClr val="00A8DD"/>
    <a:srgbClr val="0187C0"/>
    <a:srgbClr val="6980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113" d="100"/>
          <a:sy n="113" d="100"/>
        </p:scale>
        <p:origin x="159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hilts CPA Title Slide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26327" y="1529542"/>
            <a:ext cx="3610875" cy="2286000"/>
          </a:xfrm>
          <a:prstGeom prst="rect">
            <a:avLst/>
          </a:prstGeom>
        </p:spPr>
      </p:pic>
    </p:spTree>
    <p:extLst>
      <p:ext uri="{BB962C8B-B14F-4D97-AF65-F5344CB8AC3E}">
        <p14:creationId xmlns:p14="http://schemas.microsoft.com/office/powerpoint/2010/main" val="820117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hilts CPA Interior Slide 3 - Black and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199" y="6284947"/>
            <a:ext cx="1842041" cy="457200"/>
          </a:xfrm>
          <a:prstGeom prst="rect">
            <a:avLst/>
          </a:prstGeom>
        </p:spPr>
      </p:pic>
      <p:sp>
        <p:nvSpPr>
          <p:cNvPr id="8" name="TextBox 7"/>
          <p:cNvSpPr txBox="1"/>
          <p:nvPr userDrawn="1"/>
        </p:nvSpPr>
        <p:spPr>
          <a:xfrm>
            <a:off x="7552112" y="6358423"/>
            <a:ext cx="1397755" cy="276999"/>
          </a:xfrm>
          <a:prstGeom prst="rect">
            <a:avLst/>
          </a:prstGeom>
          <a:noFill/>
        </p:spPr>
        <p:txBody>
          <a:bodyPr wrap="none" rtlCol="0">
            <a:spAutoFit/>
          </a:bodyPr>
          <a:lstStyle/>
          <a:p>
            <a:r>
              <a:rPr lang="en-US" sz="1200" dirty="0">
                <a:solidFill>
                  <a:schemeClr val="tx1">
                    <a:lumMod val="65000"/>
                    <a:lumOff val="35000"/>
                  </a:schemeClr>
                </a:solidFill>
              </a:rPr>
              <a:t>www.shiltscpa.com</a:t>
            </a:r>
          </a:p>
        </p:txBody>
      </p:sp>
    </p:spTree>
    <p:extLst>
      <p:ext uri="{BB962C8B-B14F-4D97-AF65-F5344CB8AC3E}">
        <p14:creationId xmlns:p14="http://schemas.microsoft.com/office/powerpoint/2010/main" val="1057588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hilts FVS Interior Slide 3 - Black and White">
    <p:spTree>
      <p:nvGrpSpPr>
        <p:cNvPr id="1" name=""/>
        <p:cNvGrpSpPr/>
        <p:nvPr/>
      </p:nvGrpSpPr>
      <p:grpSpPr>
        <a:xfrm>
          <a:off x="0" y="0"/>
          <a:ext cx="0" cy="0"/>
          <a:chOff x="0" y="0"/>
          <a:chExt cx="0" cy="0"/>
        </a:xfrm>
      </p:grpSpPr>
      <p:sp>
        <p:nvSpPr>
          <p:cNvPr id="8" name="TextBox 7"/>
          <p:cNvSpPr txBox="1"/>
          <p:nvPr userDrawn="1"/>
        </p:nvSpPr>
        <p:spPr>
          <a:xfrm>
            <a:off x="7552112" y="6358423"/>
            <a:ext cx="1397755" cy="276999"/>
          </a:xfrm>
          <a:prstGeom prst="rect">
            <a:avLst/>
          </a:prstGeom>
          <a:noFill/>
        </p:spPr>
        <p:txBody>
          <a:bodyPr wrap="none" rtlCol="0">
            <a:spAutoFit/>
          </a:bodyPr>
          <a:lstStyle/>
          <a:p>
            <a:r>
              <a:rPr lang="en-US" sz="1200" dirty="0">
                <a:solidFill>
                  <a:schemeClr val="tx1">
                    <a:lumMod val="65000"/>
                    <a:lumOff val="35000"/>
                  </a:schemeClr>
                </a:solidFill>
              </a:rPr>
              <a:t>www.shiltscpa.com</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199" y="6284947"/>
            <a:ext cx="1828800" cy="457200"/>
          </a:xfrm>
          <a:prstGeom prst="rect">
            <a:avLst/>
          </a:prstGeom>
        </p:spPr>
      </p:pic>
    </p:spTree>
    <p:extLst>
      <p:ext uri="{BB962C8B-B14F-4D97-AF65-F5344CB8AC3E}">
        <p14:creationId xmlns:p14="http://schemas.microsoft.com/office/powerpoint/2010/main" val="74954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hilts TAX Interior Slide 3 - Black and White">
    <p:spTree>
      <p:nvGrpSpPr>
        <p:cNvPr id="1" name=""/>
        <p:cNvGrpSpPr/>
        <p:nvPr/>
      </p:nvGrpSpPr>
      <p:grpSpPr>
        <a:xfrm>
          <a:off x="0" y="0"/>
          <a:ext cx="0" cy="0"/>
          <a:chOff x="0" y="0"/>
          <a:chExt cx="0" cy="0"/>
        </a:xfrm>
      </p:grpSpPr>
      <p:sp>
        <p:nvSpPr>
          <p:cNvPr id="8" name="TextBox 7"/>
          <p:cNvSpPr txBox="1"/>
          <p:nvPr userDrawn="1"/>
        </p:nvSpPr>
        <p:spPr>
          <a:xfrm>
            <a:off x="7552112" y="6358423"/>
            <a:ext cx="1397755" cy="276999"/>
          </a:xfrm>
          <a:prstGeom prst="rect">
            <a:avLst/>
          </a:prstGeom>
          <a:noFill/>
        </p:spPr>
        <p:txBody>
          <a:bodyPr wrap="none" rtlCol="0">
            <a:spAutoFit/>
          </a:bodyPr>
          <a:lstStyle/>
          <a:p>
            <a:r>
              <a:rPr lang="en-US" sz="1200" dirty="0">
                <a:solidFill>
                  <a:schemeClr val="tx1">
                    <a:lumMod val="65000"/>
                    <a:lumOff val="35000"/>
                  </a:schemeClr>
                </a:solidFill>
              </a:rPr>
              <a:t>www.shiltscpa.com</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199" y="6284947"/>
            <a:ext cx="1831742" cy="457200"/>
          </a:xfrm>
          <a:prstGeom prst="rect">
            <a:avLst/>
          </a:prstGeom>
        </p:spPr>
      </p:pic>
    </p:spTree>
    <p:extLst>
      <p:ext uri="{BB962C8B-B14F-4D97-AF65-F5344CB8AC3E}">
        <p14:creationId xmlns:p14="http://schemas.microsoft.com/office/powerpoint/2010/main" val="3703405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hilts CPA Interior Slide 1 - Blue">
    <p:spTree>
      <p:nvGrpSpPr>
        <p:cNvPr id="1" name=""/>
        <p:cNvGrpSpPr/>
        <p:nvPr/>
      </p:nvGrpSpPr>
      <p:grpSpPr>
        <a:xfrm>
          <a:off x="0" y="0"/>
          <a:ext cx="0" cy="0"/>
          <a:chOff x="0" y="0"/>
          <a:chExt cx="0" cy="0"/>
        </a:xfrm>
      </p:grpSpPr>
      <p:sp>
        <p:nvSpPr>
          <p:cNvPr id="8" name="TextBox 7"/>
          <p:cNvSpPr txBox="1"/>
          <p:nvPr userDrawn="1"/>
        </p:nvSpPr>
        <p:spPr>
          <a:xfrm>
            <a:off x="7552112" y="6358423"/>
            <a:ext cx="1397755" cy="276999"/>
          </a:xfrm>
          <a:prstGeom prst="rect">
            <a:avLst/>
          </a:prstGeom>
          <a:noFill/>
        </p:spPr>
        <p:txBody>
          <a:bodyPr wrap="none" rtlCol="0">
            <a:spAutoFit/>
          </a:bodyPr>
          <a:lstStyle/>
          <a:p>
            <a:r>
              <a:rPr lang="en-US" sz="1200" dirty="0">
                <a:solidFill>
                  <a:srgbClr val="6980B8"/>
                </a:solidFill>
              </a:rPr>
              <a:t>www.shiltscpa.com</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214" y="6284947"/>
            <a:ext cx="1843026" cy="457200"/>
          </a:xfrm>
          <a:prstGeom prst="rect">
            <a:avLst/>
          </a:prstGeom>
        </p:spPr>
      </p:pic>
    </p:spTree>
    <p:extLst>
      <p:ext uri="{BB962C8B-B14F-4D97-AF65-F5344CB8AC3E}">
        <p14:creationId xmlns:p14="http://schemas.microsoft.com/office/powerpoint/2010/main" val="3274889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hilts FVS Interior Slide 1 - Blue">
    <p:spTree>
      <p:nvGrpSpPr>
        <p:cNvPr id="1" name=""/>
        <p:cNvGrpSpPr/>
        <p:nvPr/>
      </p:nvGrpSpPr>
      <p:grpSpPr>
        <a:xfrm>
          <a:off x="0" y="0"/>
          <a:ext cx="0" cy="0"/>
          <a:chOff x="0" y="0"/>
          <a:chExt cx="0" cy="0"/>
        </a:xfrm>
      </p:grpSpPr>
      <p:sp>
        <p:nvSpPr>
          <p:cNvPr id="4" name="TextBox 3"/>
          <p:cNvSpPr txBox="1"/>
          <p:nvPr userDrawn="1"/>
        </p:nvSpPr>
        <p:spPr>
          <a:xfrm>
            <a:off x="7552112" y="6358423"/>
            <a:ext cx="1397755" cy="276999"/>
          </a:xfrm>
          <a:prstGeom prst="rect">
            <a:avLst/>
          </a:prstGeom>
          <a:noFill/>
        </p:spPr>
        <p:txBody>
          <a:bodyPr wrap="none" rtlCol="0">
            <a:spAutoFit/>
          </a:bodyPr>
          <a:lstStyle/>
          <a:p>
            <a:r>
              <a:rPr lang="en-US" sz="1200" dirty="0">
                <a:solidFill>
                  <a:srgbClr val="6980B8"/>
                </a:solidFill>
              </a:rPr>
              <a:t>www.shiltscpa.com</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218" y="6284947"/>
            <a:ext cx="1829781" cy="457200"/>
          </a:xfrm>
          <a:prstGeom prst="rect">
            <a:avLst/>
          </a:prstGeom>
        </p:spPr>
      </p:pic>
    </p:spTree>
    <p:extLst>
      <p:ext uri="{BB962C8B-B14F-4D97-AF65-F5344CB8AC3E}">
        <p14:creationId xmlns:p14="http://schemas.microsoft.com/office/powerpoint/2010/main" val="4010817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hilts TAX Interior Slide 1 - Blue">
    <p:spTree>
      <p:nvGrpSpPr>
        <p:cNvPr id="1" name=""/>
        <p:cNvGrpSpPr/>
        <p:nvPr/>
      </p:nvGrpSpPr>
      <p:grpSpPr>
        <a:xfrm>
          <a:off x="0" y="0"/>
          <a:ext cx="0" cy="0"/>
          <a:chOff x="0" y="0"/>
          <a:chExt cx="0" cy="0"/>
        </a:xfrm>
      </p:grpSpPr>
      <p:sp>
        <p:nvSpPr>
          <p:cNvPr id="4" name="TextBox 3"/>
          <p:cNvSpPr txBox="1"/>
          <p:nvPr userDrawn="1"/>
        </p:nvSpPr>
        <p:spPr>
          <a:xfrm>
            <a:off x="7552112" y="6358423"/>
            <a:ext cx="1397755" cy="276999"/>
          </a:xfrm>
          <a:prstGeom prst="rect">
            <a:avLst/>
          </a:prstGeom>
          <a:noFill/>
        </p:spPr>
        <p:txBody>
          <a:bodyPr wrap="none" rtlCol="0">
            <a:spAutoFit/>
          </a:bodyPr>
          <a:lstStyle/>
          <a:p>
            <a:r>
              <a:rPr lang="en-US" sz="1200" dirty="0">
                <a:solidFill>
                  <a:srgbClr val="6980B8"/>
                </a:solidFill>
              </a:rPr>
              <a:t>www.shiltscpa.com</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199" y="6284947"/>
            <a:ext cx="1832724" cy="457200"/>
          </a:xfrm>
          <a:prstGeom prst="rect">
            <a:avLst/>
          </a:prstGeom>
        </p:spPr>
      </p:pic>
    </p:spTree>
    <p:extLst>
      <p:ext uri="{BB962C8B-B14F-4D97-AF65-F5344CB8AC3E}">
        <p14:creationId xmlns:p14="http://schemas.microsoft.com/office/powerpoint/2010/main" val="3321071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hilts CPA Interior Slide 1 - Aqua">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8" name="TextBox 7"/>
          <p:cNvSpPr txBox="1"/>
          <p:nvPr userDrawn="1"/>
        </p:nvSpPr>
        <p:spPr>
          <a:xfrm>
            <a:off x="7552112" y="6358423"/>
            <a:ext cx="1397755" cy="276999"/>
          </a:xfrm>
          <a:prstGeom prst="rect">
            <a:avLst/>
          </a:prstGeom>
          <a:noFill/>
        </p:spPr>
        <p:txBody>
          <a:bodyPr wrap="none" rtlCol="0">
            <a:spAutoFit/>
          </a:bodyPr>
          <a:lstStyle/>
          <a:p>
            <a:r>
              <a:rPr lang="en-US" sz="1200" dirty="0">
                <a:solidFill>
                  <a:srgbClr val="00A8DD"/>
                </a:solidFill>
              </a:rPr>
              <a:t>www.shiltscpa.com</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1214" y="6284947"/>
            <a:ext cx="1843026" cy="457200"/>
          </a:xfrm>
          <a:prstGeom prst="rect">
            <a:avLst/>
          </a:prstGeom>
        </p:spPr>
      </p:pic>
    </p:spTree>
    <p:extLst>
      <p:ext uri="{BB962C8B-B14F-4D97-AF65-F5344CB8AC3E}">
        <p14:creationId xmlns:p14="http://schemas.microsoft.com/office/powerpoint/2010/main" val="1393679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hilts FVS Interior Slide 1 - Aqua">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218" y="6284947"/>
            <a:ext cx="1829781" cy="457200"/>
          </a:xfrm>
          <a:prstGeom prst="rect">
            <a:avLst/>
          </a:prstGeom>
        </p:spPr>
      </p:pic>
      <p:sp>
        <p:nvSpPr>
          <p:cNvPr id="5" name="TextBox 4"/>
          <p:cNvSpPr txBox="1"/>
          <p:nvPr userDrawn="1"/>
        </p:nvSpPr>
        <p:spPr>
          <a:xfrm>
            <a:off x="7552112" y="6358423"/>
            <a:ext cx="1397755" cy="276999"/>
          </a:xfrm>
          <a:prstGeom prst="rect">
            <a:avLst/>
          </a:prstGeom>
          <a:noFill/>
        </p:spPr>
        <p:txBody>
          <a:bodyPr wrap="none" rtlCol="0">
            <a:spAutoFit/>
          </a:bodyPr>
          <a:lstStyle/>
          <a:p>
            <a:r>
              <a:rPr lang="en-US" sz="1200" dirty="0">
                <a:solidFill>
                  <a:srgbClr val="00A8DD"/>
                </a:solidFill>
              </a:rPr>
              <a:t>www.shiltscpa.com</a:t>
            </a:r>
          </a:p>
        </p:txBody>
      </p:sp>
    </p:spTree>
    <p:extLst>
      <p:ext uri="{BB962C8B-B14F-4D97-AF65-F5344CB8AC3E}">
        <p14:creationId xmlns:p14="http://schemas.microsoft.com/office/powerpoint/2010/main" val="1404126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hilts TAX Interior Slide 1 - Aqua">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199" y="6284947"/>
            <a:ext cx="1832724" cy="457200"/>
          </a:xfrm>
          <a:prstGeom prst="rect">
            <a:avLst/>
          </a:prstGeom>
        </p:spPr>
      </p:pic>
      <p:sp>
        <p:nvSpPr>
          <p:cNvPr id="5" name="TextBox 4"/>
          <p:cNvSpPr txBox="1"/>
          <p:nvPr userDrawn="1"/>
        </p:nvSpPr>
        <p:spPr>
          <a:xfrm>
            <a:off x="7552112" y="6358423"/>
            <a:ext cx="1397755" cy="276999"/>
          </a:xfrm>
          <a:prstGeom prst="rect">
            <a:avLst/>
          </a:prstGeom>
          <a:noFill/>
        </p:spPr>
        <p:txBody>
          <a:bodyPr wrap="none" rtlCol="0">
            <a:spAutoFit/>
          </a:bodyPr>
          <a:lstStyle/>
          <a:p>
            <a:r>
              <a:rPr lang="en-US" sz="1200" dirty="0">
                <a:solidFill>
                  <a:srgbClr val="00A8DD"/>
                </a:solidFill>
              </a:rPr>
              <a:t>www.shiltscpa.com</a:t>
            </a:r>
          </a:p>
        </p:txBody>
      </p:sp>
    </p:spTree>
    <p:extLst>
      <p:ext uri="{BB962C8B-B14F-4D97-AF65-F5344CB8AC3E}">
        <p14:creationId xmlns:p14="http://schemas.microsoft.com/office/powerpoint/2010/main" val="4182558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hilts CPA Interior Slide 2 - Blue">
    <p:spTree>
      <p:nvGrpSpPr>
        <p:cNvPr id="1" name=""/>
        <p:cNvGrpSpPr/>
        <p:nvPr/>
      </p:nvGrpSpPr>
      <p:grpSpPr>
        <a:xfrm>
          <a:off x="0" y="0"/>
          <a:ext cx="0" cy="0"/>
          <a:chOff x="0" y="0"/>
          <a:chExt cx="0" cy="0"/>
        </a:xfrm>
      </p:grpSpPr>
      <p:sp>
        <p:nvSpPr>
          <p:cNvPr id="8" name="TextBox 7"/>
          <p:cNvSpPr txBox="1"/>
          <p:nvPr userDrawn="1"/>
        </p:nvSpPr>
        <p:spPr>
          <a:xfrm>
            <a:off x="7552112" y="6358423"/>
            <a:ext cx="1397755" cy="276999"/>
          </a:xfrm>
          <a:prstGeom prst="rect">
            <a:avLst/>
          </a:prstGeom>
          <a:noFill/>
        </p:spPr>
        <p:txBody>
          <a:bodyPr wrap="none" rtlCol="0">
            <a:spAutoFit/>
          </a:bodyPr>
          <a:lstStyle/>
          <a:p>
            <a:r>
              <a:rPr lang="en-US" sz="1200" dirty="0">
                <a:solidFill>
                  <a:srgbClr val="6980B8"/>
                </a:solidFill>
              </a:rPr>
              <a:t>www.shiltscpa.com</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214" y="6284947"/>
            <a:ext cx="1843026" cy="457200"/>
          </a:xfrm>
          <a:prstGeom prst="rect">
            <a:avLst/>
          </a:prstGeom>
        </p:spPr>
      </p:pic>
    </p:spTree>
    <p:extLst>
      <p:ext uri="{BB962C8B-B14F-4D97-AF65-F5344CB8AC3E}">
        <p14:creationId xmlns:p14="http://schemas.microsoft.com/office/powerpoint/2010/main" val="1744192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hilts FVS Title Slide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43542" y="1529542"/>
            <a:ext cx="3576444" cy="2286000"/>
          </a:xfrm>
          <a:prstGeom prst="rect">
            <a:avLst/>
          </a:prstGeom>
        </p:spPr>
      </p:pic>
    </p:spTree>
    <p:extLst>
      <p:ext uri="{BB962C8B-B14F-4D97-AF65-F5344CB8AC3E}">
        <p14:creationId xmlns:p14="http://schemas.microsoft.com/office/powerpoint/2010/main" val="2403118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hilts FVS Interior Slide 2 - Blue">
    <p:spTree>
      <p:nvGrpSpPr>
        <p:cNvPr id="1" name=""/>
        <p:cNvGrpSpPr/>
        <p:nvPr/>
      </p:nvGrpSpPr>
      <p:grpSpPr>
        <a:xfrm>
          <a:off x="0" y="0"/>
          <a:ext cx="0" cy="0"/>
          <a:chOff x="0" y="0"/>
          <a:chExt cx="0" cy="0"/>
        </a:xfrm>
      </p:grpSpPr>
      <p:sp>
        <p:nvSpPr>
          <p:cNvPr id="4" name="TextBox 3"/>
          <p:cNvSpPr txBox="1"/>
          <p:nvPr userDrawn="1"/>
        </p:nvSpPr>
        <p:spPr>
          <a:xfrm>
            <a:off x="7552112" y="6358423"/>
            <a:ext cx="1397755" cy="276999"/>
          </a:xfrm>
          <a:prstGeom prst="rect">
            <a:avLst/>
          </a:prstGeom>
          <a:noFill/>
        </p:spPr>
        <p:txBody>
          <a:bodyPr wrap="none" rtlCol="0">
            <a:spAutoFit/>
          </a:bodyPr>
          <a:lstStyle/>
          <a:p>
            <a:r>
              <a:rPr lang="en-US" sz="1200" dirty="0">
                <a:solidFill>
                  <a:srgbClr val="6980B8"/>
                </a:solidFill>
              </a:rPr>
              <a:t>www.shiltscpa.com</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218" y="6284947"/>
            <a:ext cx="1829781" cy="457200"/>
          </a:xfrm>
          <a:prstGeom prst="rect">
            <a:avLst/>
          </a:prstGeom>
        </p:spPr>
      </p:pic>
    </p:spTree>
    <p:extLst>
      <p:ext uri="{BB962C8B-B14F-4D97-AF65-F5344CB8AC3E}">
        <p14:creationId xmlns:p14="http://schemas.microsoft.com/office/powerpoint/2010/main" val="1886537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hilts TAX Interior Slide 2 - Blue">
    <p:spTree>
      <p:nvGrpSpPr>
        <p:cNvPr id="1" name=""/>
        <p:cNvGrpSpPr/>
        <p:nvPr/>
      </p:nvGrpSpPr>
      <p:grpSpPr>
        <a:xfrm>
          <a:off x="0" y="0"/>
          <a:ext cx="0" cy="0"/>
          <a:chOff x="0" y="0"/>
          <a:chExt cx="0" cy="0"/>
        </a:xfrm>
      </p:grpSpPr>
      <p:sp>
        <p:nvSpPr>
          <p:cNvPr id="4" name="TextBox 3"/>
          <p:cNvSpPr txBox="1"/>
          <p:nvPr userDrawn="1"/>
        </p:nvSpPr>
        <p:spPr>
          <a:xfrm>
            <a:off x="7552112" y="6358423"/>
            <a:ext cx="1397755" cy="276999"/>
          </a:xfrm>
          <a:prstGeom prst="rect">
            <a:avLst/>
          </a:prstGeom>
          <a:noFill/>
        </p:spPr>
        <p:txBody>
          <a:bodyPr wrap="none" rtlCol="0">
            <a:spAutoFit/>
          </a:bodyPr>
          <a:lstStyle/>
          <a:p>
            <a:r>
              <a:rPr lang="en-US" sz="1200" dirty="0">
                <a:solidFill>
                  <a:srgbClr val="6980B8"/>
                </a:solidFill>
              </a:rPr>
              <a:t>www.shiltscpa.com</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199" y="6284947"/>
            <a:ext cx="1832724" cy="457200"/>
          </a:xfrm>
          <a:prstGeom prst="rect">
            <a:avLst/>
          </a:prstGeom>
        </p:spPr>
      </p:pic>
    </p:spTree>
    <p:extLst>
      <p:ext uri="{BB962C8B-B14F-4D97-AF65-F5344CB8AC3E}">
        <p14:creationId xmlns:p14="http://schemas.microsoft.com/office/powerpoint/2010/main" val="446328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hilts CPA Interior Slide 2 - Aqu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userDrawn="1"/>
        </p:nvSpPr>
        <p:spPr>
          <a:xfrm>
            <a:off x="7552112" y="6358423"/>
            <a:ext cx="1397755" cy="276999"/>
          </a:xfrm>
          <a:prstGeom prst="rect">
            <a:avLst/>
          </a:prstGeom>
          <a:noFill/>
        </p:spPr>
        <p:txBody>
          <a:bodyPr wrap="none" rtlCol="0">
            <a:spAutoFit/>
          </a:bodyPr>
          <a:lstStyle/>
          <a:p>
            <a:r>
              <a:rPr lang="en-US" sz="1200" dirty="0">
                <a:solidFill>
                  <a:srgbClr val="00A8DD"/>
                </a:solidFill>
              </a:rPr>
              <a:t>www.shiltscpa.com</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1214" y="6284947"/>
            <a:ext cx="1843026" cy="457200"/>
          </a:xfrm>
          <a:prstGeom prst="rect">
            <a:avLst/>
          </a:prstGeom>
        </p:spPr>
      </p:pic>
    </p:spTree>
    <p:extLst>
      <p:ext uri="{BB962C8B-B14F-4D97-AF65-F5344CB8AC3E}">
        <p14:creationId xmlns:p14="http://schemas.microsoft.com/office/powerpoint/2010/main" val="171031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hilts FVS Interior Slide 2 - Aqua">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218" y="6284947"/>
            <a:ext cx="1829781" cy="457200"/>
          </a:xfrm>
          <a:prstGeom prst="rect">
            <a:avLst/>
          </a:prstGeom>
        </p:spPr>
      </p:pic>
      <p:sp>
        <p:nvSpPr>
          <p:cNvPr id="5" name="TextBox 4"/>
          <p:cNvSpPr txBox="1"/>
          <p:nvPr userDrawn="1"/>
        </p:nvSpPr>
        <p:spPr>
          <a:xfrm>
            <a:off x="7552112" y="6358423"/>
            <a:ext cx="1397755" cy="276999"/>
          </a:xfrm>
          <a:prstGeom prst="rect">
            <a:avLst/>
          </a:prstGeom>
          <a:noFill/>
        </p:spPr>
        <p:txBody>
          <a:bodyPr wrap="none" rtlCol="0">
            <a:spAutoFit/>
          </a:bodyPr>
          <a:lstStyle/>
          <a:p>
            <a:r>
              <a:rPr lang="en-US" sz="1200" dirty="0">
                <a:solidFill>
                  <a:srgbClr val="00A8DD"/>
                </a:solidFill>
              </a:rPr>
              <a:t>www.shiltscpa.com</a:t>
            </a:r>
          </a:p>
        </p:txBody>
      </p:sp>
    </p:spTree>
    <p:extLst>
      <p:ext uri="{BB962C8B-B14F-4D97-AF65-F5344CB8AC3E}">
        <p14:creationId xmlns:p14="http://schemas.microsoft.com/office/powerpoint/2010/main" val="1370371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hilts TAX Interior Slide 2 - Aqua">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199" y="6284947"/>
            <a:ext cx="1832724" cy="457200"/>
          </a:xfrm>
          <a:prstGeom prst="rect">
            <a:avLst/>
          </a:prstGeom>
        </p:spPr>
      </p:pic>
      <p:sp>
        <p:nvSpPr>
          <p:cNvPr id="5" name="TextBox 4"/>
          <p:cNvSpPr txBox="1"/>
          <p:nvPr userDrawn="1"/>
        </p:nvSpPr>
        <p:spPr>
          <a:xfrm>
            <a:off x="7552112" y="6358423"/>
            <a:ext cx="1397755" cy="276999"/>
          </a:xfrm>
          <a:prstGeom prst="rect">
            <a:avLst/>
          </a:prstGeom>
          <a:noFill/>
        </p:spPr>
        <p:txBody>
          <a:bodyPr wrap="none" rtlCol="0">
            <a:spAutoFit/>
          </a:bodyPr>
          <a:lstStyle/>
          <a:p>
            <a:r>
              <a:rPr lang="en-US" sz="1200" dirty="0">
                <a:solidFill>
                  <a:srgbClr val="00A8DD"/>
                </a:solidFill>
              </a:rPr>
              <a:t>www.shiltscpa.com</a:t>
            </a:r>
          </a:p>
        </p:txBody>
      </p:sp>
    </p:spTree>
    <p:extLst>
      <p:ext uri="{BB962C8B-B14F-4D97-AF65-F5344CB8AC3E}">
        <p14:creationId xmlns:p14="http://schemas.microsoft.com/office/powerpoint/2010/main" val="1314659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hilts TAX Title Slide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43542" y="1529542"/>
            <a:ext cx="3583878" cy="2286000"/>
          </a:xfrm>
          <a:prstGeom prst="rect">
            <a:avLst/>
          </a:prstGeom>
        </p:spPr>
      </p:pic>
    </p:spTree>
    <p:extLst>
      <p:ext uri="{BB962C8B-B14F-4D97-AF65-F5344CB8AC3E}">
        <p14:creationId xmlns:p14="http://schemas.microsoft.com/office/powerpoint/2010/main" val="2835726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hilts CPA Interior Slide 1 - Black and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199" y="6284947"/>
            <a:ext cx="1842041" cy="457200"/>
          </a:xfrm>
          <a:prstGeom prst="rect">
            <a:avLst/>
          </a:prstGeom>
        </p:spPr>
      </p:pic>
      <p:sp>
        <p:nvSpPr>
          <p:cNvPr id="8" name="TextBox 7"/>
          <p:cNvSpPr txBox="1"/>
          <p:nvPr userDrawn="1"/>
        </p:nvSpPr>
        <p:spPr>
          <a:xfrm>
            <a:off x="7552112" y="6358423"/>
            <a:ext cx="1397755" cy="276999"/>
          </a:xfrm>
          <a:prstGeom prst="rect">
            <a:avLst/>
          </a:prstGeom>
          <a:noFill/>
        </p:spPr>
        <p:txBody>
          <a:bodyPr wrap="none" rtlCol="0">
            <a:spAutoFit/>
          </a:bodyPr>
          <a:lstStyle/>
          <a:p>
            <a:r>
              <a:rPr lang="en-US" sz="1200" dirty="0">
                <a:solidFill>
                  <a:schemeClr val="tx1">
                    <a:lumMod val="65000"/>
                    <a:lumOff val="35000"/>
                  </a:schemeClr>
                </a:solidFill>
              </a:rPr>
              <a:t>www.shiltscpa.com</a:t>
            </a:r>
          </a:p>
        </p:txBody>
      </p:sp>
    </p:spTree>
    <p:extLst>
      <p:ext uri="{BB962C8B-B14F-4D97-AF65-F5344CB8AC3E}">
        <p14:creationId xmlns:p14="http://schemas.microsoft.com/office/powerpoint/2010/main" val="3773283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hilts FVS Interior Slide 1 - Black and White">
    <p:spTree>
      <p:nvGrpSpPr>
        <p:cNvPr id="1" name=""/>
        <p:cNvGrpSpPr/>
        <p:nvPr/>
      </p:nvGrpSpPr>
      <p:grpSpPr>
        <a:xfrm>
          <a:off x="0" y="0"/>
          <a:ext cx="0" cy="0"/>
          <a:chOff x="0" y="0"/>
          <a:chExt cx="0" cy="0"/>
        </a:xfrm>
      </p:grpSpPr>
      <p:sp>
        <p:nvSpPr>
          <p:cNvPr id="8" name="TextBox 7"/>
          <p:cNvSpPr txBox="1"/>
          <p:nvPr userDrawn="1"/>
        </p:nvSpPr>
        <p:spPr>
          <a:xfrm>
            <a:off x="7552112" y="6358423"/>
            <a:ext cx="1397755" cy="276999"/>
          </a:xfrm>
          <a:prstGeom prst="rect">
            <a:avLst/>
          </a:prstGeom>
          <a:noFill/>
        </p:spPr>
        <p:txBody>
          <a:bodyPr wrap="none" rtlCol="0">
            <a:spAutoFit/>
          </a:bodyPr>
          <a:lstStyle/>
          <a:p>
            <a:r>
              <a:rPr lang="en-US" sz="1200" dirty="0">
                <a:solidFill>
                  <a:schemeClr val="tx1">
                    <a:lumMod val="65000"/>
                    <a:lumOff val="35000"/>
                  </a:schemeClr>
                </a:solidFill>
              </a:rPr>
              <a:t>www.shiltscpa.com</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199" y="6284947"/>
            <a:ext cx="1828800" cy="457200"/>
          </a:xfrm>
          <a:prstGeom prst="rect">
            <a:avLst/>
          </a:prstGeom>
        </p:spPr>
      </p:pic>
    </p:spTree>
    <p:extLst>
      <p:ext uri="{BB962C8B-B14F-4D97-AF65-F5344CB8AC3E}">
        <p14:creationId xmlns:p14="http://schemas.microsoft.com/office/powerpoint/2010/main" val="226827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hilts TAX Interior Slide 1 - Black and White">
    <p:spTree>
      <p:nvGrpSpPr>
        <p:cNvPr id="1" name=""/>
        <p:cNvGrpSpPr/>
        <p:nvPr/>
      </p:nvGrpSpPr>
      <p:grpSpPr>
        <a:xfrm>
          <a:off x="0" y="0"/>
          <a:ext cx="0" cy="0"/>
          <a:chOff x="0" y="0"/>
          <a:chExt cx="0" cy="0"/>
        </a:xfrm>
      </p:grpSpPr>
      <p:sp>
        <p:nvSpPr>
          <p:cNvPr id="8" name="TextBox 7"/>
          <p:cNvSpPr txBox="1"/>
          <p:nvPr userDrawn="1"/>
        </p:nvSpPr>
        <p:spPr>
          <a:xfrm>
            <a:off x="7552112" y="6358423"/>
            <a:ext cx="1397755" cy="276999"/>
          </a:xfrm>
          <a:prstGeom prst="rect">
            <a:avLst/>
          </a:prstGeom>
          <a:noFill/>
        </p:spPr>
        <p:txBody>
          <a:bodyPr wrap="none" rtlCol="0">
            <a:spAutoFit/>
          </a:bodyPr>
          <a:lstStyle/>
          <a:p>
            <a:r>
              <a:rPr lang="en-US" sz="1200" dirty="0">
                <a:solidFill>
                  <a:schemeClr val="tx1">
                    <a:lumMod val="65000"/>
                    <a:lumOff val="35000"/>
                  </a:schemeClr>
                </a:solidFill>
              </a:rPr>
              <a:t>www.shiltscpa.com</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199" y="6284947"/>
            <a:ext cx="1831742" cy="457200"/>
          </a:xfrm>
          <a:prstGeom prst="rect">
            <a:avLst/>
          </a:prstGeom>
        </p:spPr>
      </p:pic>
    </p:spTree>
    <p:extLst>
      <p:ext uri="{BB962C8B-B14F-4D97-AF65-F5344CB8AC3E}">
        <p14:creationId xmlns:p14="http://schemas.microsoft.com/office/powerpoint/2010/main" val="399664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hilts CPA Interior Slide 2 - Black and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199" y="6284947"/>
            <a:ext cx="1842041" cy="457200"/>
          </a:xfrm>
          <a:prstGeom prst="rect">
            <a:avLst/>
          </a:prstGeom>
        </p:spPr>
      </p:pic>
      <p:sp>
        <p:nvSpPr>
          <p:cNvPr id="8" name="TextBox 7"/>
          <p:cNvSpPr txBox="1"/>
          <p:nvPr userDrawn="1"/>
        </p:nvSpPr>
        <p:spPr>
          <a:xfrm>
            <a:off x="7552112" y="6358423"/>
            <a:ext cx="1397755" cy="276999"/>
          </a:xfrm>
          <a:prstGeom prst="rect">
            <a:avLst/>
          </a:prstGeom>
          <a:noFill/>
        </p:spPr>
        <p:txBody>
          <a:bodyPr wrap="none" rtlCol="0">
            <a:spAutoFit/>
          </a:bodyPr>
          <a:lstStyle/>
          <a:p>
            <a:r>
              <a:rPr lang="en-US" sz="1200" dirty="0">
                <a:solidFill>
                  <a:schemeClr val="tx1">
                    <a:lumMod val="65000"/>
                    <a:lumOff val="35000"/>
                  </a:schemeClr>
                </a:solidFill>
              </a:rPr>
              <a:t>www.shiltscpa.com</a:t>
            </a:r>
          </a:p>
        </p:txBody>
      </p:sp>
    </p:spTree>
    <p:extLst>
      <p:ext uri="{BB962C8B-B14F-4D97-AF65-F5344CB8AC3E}">
        <p14:creationId xmlns:p14="http://schemas.microsoft.com/office/powerpoint/2010/main" val="3613166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hilts FVS Interior Slide 2 - Black and White">
    <p:spTree>
      <p:nvGrpSpPr>
        <p:cNvPr id="1" name=""/>
        <p:cNvGrpSpPr/>
        <p:nvPr/>
      </p:nvGrpSpPr>
      <p:grpSpPr>
        <a:xfrm>
          <a:off x="0" y="0"/>
          <a:ext cx="0" cy="0"/>
          <a:chOff x="0" y="0"/>
          <a:chExt cx="0" cy="0"/>
        </a:xfrm>
      </p:grpSpPr>
      <p:sp>
        <p:nvSpPr>
          <p:cNvPr id="8" name="TextBox 7"/>
          <p:cNvSpPr txBox="1"/>
          <p:nvPr userDrawn="1"/>
        </p:nvSpPr>
        <p:spPr>
          <a:xfrm>
            <a:off x="7552112" y="6358423"/>
            <a:ext cx="1397755" cy="276999"/>
          </a:xfrm>
          <a:prstGeom prst="rect">
            <a:avLst/>
          </a:prstGeom>
          <a:noFill/>
        </p:spPr>
        <p:txBody>
          <a:bodyPr wrap="none" rtlCol="0">
            <a:spAutoFit/>
          </a:bodyPr>
          <a:lstStyle/>
          <a:p>
            <a:r>
              <a:rPr lang="en-US" sz="1200" dirty="0">
                <a:solidFill>
                  <a:schemeClr val="tx1">
                    <a:lumMod val="65000"/>
                    <a:lumOff val="35000"/>
                  </a:schemeClr>
                </a:solidFill>
              </a:rPr>
              <a:t>www.shiltscpa.com</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199" y="6284947"/>
            <a:ext cx="1828800" cy="457200"/>
          </a:xfrm>
          <a:prstGeom prst="rect">
            <a:avLst/>
          </a:prstGeom>
        </p:spPr>
      </p:pic>
    </p:spTree>
    <p:extLst>
      <p:ext uri="{BB962C8B-B14F-4D97-AF65-F5344CB8AC3E}">
        <p14:creationId xmlns:p14="http://schemas.microsoft.com/office/powerpoint/2010/main" val="3828210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hilts TAX Interior Slide 2 - Black and White">
    <p:spTree>
      <p:nvGrpSpPr>
        <p:cNvPr id="1" name=""/>
        <p:cNvGrpSpPr/>
        <p:nvPr/>
      </p:nvGrpSpPr>
      <p:grpSpPr>
        <a:xfrm>
          <a:off x="0" y="0"/>
          <a:ext cx="0" cy="0"/>
          <a:chOff x="0" y="0"/>
          <a:chExt cx="0" cy="0"/>
        </a:xfrm>
      </p:grpSpPr>
      <p:sp>
        <p:nvSpPr>
          <p:cNvPr id="8" name="TextBox 7"/>
          <p:cNvSpPr txBox="1"/>
          <p:nvPr userDrawn="1"/>
        </p:nvSpPr>
        <p:spPr>
          <a:xfrm>
            <a:off x="7552112" y="6358423"/>
            <a:ext cx="1397755" cy="276999"/>
          </a:xfrm>
          <a:prstGeom prst="rect">
            <a:avLst/>
          </a:prstGeom>
          <a:noFill/>
        </p:spPr>
        <p:txBody>
          <a:bodyPr wrap="none" rtlCol="0">
            <a:spAutoFit/>
          </a:bodyPr>
          <a:lstStyle/>
          <a:p>
            <a:r>
              <a:rPr lang="en-US" sz="1200" dirty="0">
                <a:solidFill>
                  <a:schemeClr val="tx1">
                    <a:lumMod val="65000"/>
                    <a:lumOff val="35000"/>
                  </a:schemeClr>
                </a:solidFill>
              </a:rPr>
              <a:t>www.shiltscpa.com</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199" y="6284947"/>
            <a:ext cx="1831742" cy="457200"/>
          </a:xfrm>
          <a:prstGeom prst="rect">
            <a:avLst/>
          </a:prstGeom>
        </p:spPr>
      </p:pic>
    </p:spTree>
    <p:extLst>
      <p:ext uri="{BB962C8B-B14F-4D97-AF65-F5344CB8AC3E}">
        <p14:creationId xmlns:p14="http://schemas.microsoft.com/office/powerpoint/2010/main" val="37941139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17.pn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24703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80861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7927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77409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50959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5246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42013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04447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aicpa.org/content/dam/aicpa/advocacy/tax/downloadabledocuments/coronavirus-state-filing-relief.pdf" TargetMode="External"/><Relationship Id="rId7" Type="http://schemas.openxmlformats.org/officeDocument/2006/relationships/hyperlink" Target="https://www.congress.gov/116/bills/s3548/BILLS-116s3548is.pdf" TargetMode="External"/><Relationship Id="rId2" Type="http://schemas.openxmlformats.org/officeDocument/2006/relationships/hyperlink" Target="https://www.aicpa.org/news/aicpa-coronavirus-resource-center.html" TargetMode="External"/><Relationship Id="rId1" Type="http://schemas.openxmlformats.org/officeDocument/2006/relationships/slideLayout" Target="../slideLayouts/slideLayout4.xml"/><Relationship Id="rId6" Type="http://schemas.openxmlformats.org/officeDocument/2006/relationships/hyperlink" Target="https://www.uschamber.com/sites/default/files/023595_comm_corona_virus_smallbiz_loan_final.pdf" TargetMode="External"/><Relationship Id="rId5" Type="http://schemas.openxmlformats.org/officeDocument/2006/relationships/hyperlink" Target="https://www.sba.gov/page/coronavirus-covid-19-small-business-guidance-loan-resources" TargetMode="External"/><Relationship Id="rId4" Type="http://schemas.openxmlformats.org/officeDocument/2006/relationships/hyperlink" Target="https://www.irs.gov/coronaviru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shiltscpa.com/" TargetMode="External"/><Relationship Id="rId2" Type="http://schemas.openxmlformats.org/officeDocument/2006/relationships/hyperlink" Target="mailto:Info@ShiltsCPA.com"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082E5C-7CC1-46DD-BF6B-D4DC984B88B1}"/>
              </a:ext>
            </a:extLst>
          </p:cNvPr>
          <p:cNvSpPr txBox="1"/>
          <p:nvPr/>
        </p:nvSpPr>
        <p:spPr>
          <a:xfrm>
            <a:off x="839888" y="653143"/>
            <a:ext cx="7464223"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000" b="1" dirty="0">
                <a:solidFill>
                  <a:schemeClr val="bg1"/>
                </a:solidFill>
                <a:latin typeface="Arial" panose="020B0604020202020204" pitchFamily="34" charset="0"/>
                <a:cs typeface="Arial" panose="020B0604020202020204" pitchFamily="34" charset="0"/>
              </a:rPr>
              <a:t>CARES Act Tax Implications for Individuals and Businesses</a:t>
            </a:r>
          </a:p>
        </p:txBody>
      </p:sp>
    </p:spTree>
    <p:extLst>
      <p:ext uri="{BB962C8B-B14F-4D97-AF65-F5344CB8AC3E}">
        <p14:creationId xmlns:p14="http://schemas.microsoft.com/office/powerpoint/2010/main" val="3941095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88BE27-072A-4D24-844D-3078C01C9217}"/>
              </a:ext>
            </a:extLst>
          </p:cNvPr>
          <p:cNvSpPr txBox="1"/>
          <p:nvPr/>
        </p:nvSpPr>
        <p:spPr>
          <a:xfrm>
            <a:off x="322218" y="444138"/>
            <a:ext cx="8490856" cy="5632311"/>
          </a:xfrm>
          <a:prstGeom prst="rect">
            <a:avLst/>
          </a:prstGeom>
          <a:noFill/>
        </p:spPr>
        <p:txBody>
          <a:bodyPr wrap="square" rtlCol="0">
            <a:spAutoFit/>
          </a:bodyPr>
          <a:lstStyle/>
          <a:p>
            <a:r>
              <a:rPr lang="en-US" sz="2000" b="1" dirty="0">
                <a:solidFill>
                  <a:srgbClr val="13418A"/>
                </a:solidFill>
              </a:rPr>
              <a:t>ADDITIONAL PERTINENT INFORMATION (Continued)</a:t>
            </a:r>
            <a:endParaRPr lang="en-US" b="1" dirty="0">
              <a:solidFill>
                <a:srgbClr val="13418A"/>
              </a:solidFill>
            </a:endParaRPr>
          </a:p>
          <a:p>
            <a:br>
              <a:rPr lang="en-US" dirty="0"/>
            </a:br>
            <a:r>
              <a:rPr lang="en-US" b="1" dirty="0">
                <a:solidFill>
                  <a:srgbClr val="4D4D4D"/>
                </a:solidFill>
              </a:rPr>
              <a:t>Business Interruption Insurance</a:t>
            </a:r>
            <a:r>
              <a:rPr lang="en-US" dirty="0">
                <a:solidFill>
                  <a:srgbClr val="4D4D4D"/>
                </a:solidFill>
              </a:rPr>
              <a:t> – Business Interruption Insurance coverage varies across policies, and thus it is advised that the policyholder closely review the policy to see if they qualify for business interruption insurance. Because no one could have predicted a global pandemic occurring hit is likely that there is no specific language that would indicate coverage for the Coronavirus.</a:t>
            </a:r>
          </a:p>
          <a:p>
            <a:endParaRPr lang="en-US" dirty="0">
              <a:solidFill>
                <a:srgbClr val="4D4D4D"/>
              </a:solidFill>
            </a:endParaRPr>
          </a:p>
          <a:p>
            <a:r>
              <a:rPr lang="en-US" dirty="0">
                <a:solidFill>
                  <a:srgbClr val="4D4D4D"/>
                </a:solidFill>
              </a:rPr>
              <a:t>Even if a business does not have business interruption insurance, it is possible that they may have coverage in some other type of area in the policy, including actions by civil authorities or interruption of the business’ supply chain. Here are some different types of insurance policyholders could potentially have:</a:t>
            </a:r>
          </a:p>
          <a:p>
            <a:endParaRPr lang="en-US" sz="1600" dirty="0">
              <a:solidFill>
                <a:srgbClr val="4D4D4D"/>
              </a:solidFill>
            </a:endParaRPr>
          </a:p>
          <a:p>
            <a:pPr marL="742950" lvl="1" indent="-285750">
              <a:buFont typeface="Arial" panose="020B0604020202020204" pitchFamily="34" charset="0"/>
              <a:buChar char="•"/>
            </a:pPr>
            <a:r>
              <a:rPr lang="en-US" sz="1400" u="sng" dirty="0">
                <a:solidFill>
                  <a:srgbClr val="4D4D4D"/>
                </a:solidFill>
              </a:rPr>
              <a:t>Crisis Management Coverage</a:t>
            </a:r>
            <a:r>
              <a:rPr lang="en-US" sz="1400" dirty="0">
                <a:solidFill>
                  <a:srgbClr val="4D4D4D"/>
                </a:solidFill>
              </a:rPr>
              <a:t> – Times of crisis, such as a break-in or armed robbery, or some other shut down due to a communicable disease.</a:t>
            </a:r>
          </a:p>
          <a:p>
            <a:pPr marL="742950" lvl="1" indent="-285750">
              <a:buFont typeface="Arial" panose="020B0604020202020204" pitchFamily="34" charset="0"/>
              <a:buChar char="•"/>
            </a:pPr>
            <a:r>
              <a:rPr lang="en-US" sz="1400" u="sng" dirty="0">
                <a:solidFill>
                  <a:srgbClr val="4D4D4D"/>
                </a:solidFill>
              </a:rPr>
              <a:t>Contingent Business Interruption Insurance</a:t>
            </a:r>
            <a:r>
              <a:rPr lang="en-US" sz="1400" dirty="0">
                <a:solidFill>
                  <a:srgbClr val="4D4D4D"/>
                </a:solidFill>
              </a:rPr>
              <a:t> – This is a type of business interruption insurance that covers “indirect” loss caused by the inability of a supplier to perform his/her obligations with the business owner due to no fault of that business owner, such as the lockdown of an entire city or state.</a:t>
            </a:r>
          </a:p>
          <a:p>
            <a:pPr marL="742950" lvl="1" indent="-285750">
              <a:buFont typeface="Arial" panose="020B0604020202020204" pitchFamily="34" charset="0"/>
              <a:buChar char="•"/>
            </a:pPr>
            <a:r>
              <a:rPr lang="en-US" sz="1400" u="sng" dirty="0">
                <a:solidFill>
                  <a:srgbClr val="4D4D4D"/>
                </a:solidFill>
              </a:rPr>
              <a:t>Civil Authority Coverage</a:t>
            </a:r>
            <a:r>
              <a:rPr lang="en-US" sz="1400" dirty="0">
                <a:solidFill>
                  <a:srgbClr val="4D4D4D"/>
                </a:solidFill>
              </a:rPr>
              <a:t> – When businesses are interrupted by federal, state or city government mandate.</a:t>
            </a:r>
          </a:p>
          <a:p>
            <a:pPr marL="742950" lvl="1" indent="-285750">
              <a:buFont typeface="Arial" panose="020B0604020202020204" pitchFamily="34" charset="0"/>
              <a:buChar char="•"/>
            </a:pPr>
            <a:r>
              <a:rPr lang="en-US" sz="1400" u="sng" dirty="0">
                <a:solidFill>
                  <a:srgbClr val="4D4D4D"/>
                </a:solidFill>
              </a:rPr>
              <a:t>Impossibility of Performance and Frustration of Purposes Coverage</a:t>
            </a:r>
            <a:r>
              <a:rPr lang="en-US" sz="1400" dirty="0">
                <a:solidFill>
                  <a:srgbClr val="4D4D4D"/>
                </a:solidFill>
              </a:rPr>
              <a:t> – When a business is unable to perform a contractual obligation through no fault of his/her own that they could not have foreseen.</a:t>
            </a:r>
          </a:p>
        </p:txBody>
      </p:sp>
    </p:spTree>
    <p:extLst>
      <p:ext uri="{BB962C8B-B14F-4D97-AF65-F5344CB8AC3E}">
        <p14:creationId xmlns:p14="http://schemas.microsoft.com/office/powerpoint/2010/main" val="389517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88BE27-072A-4D24-844D-3078C01C9217}"/>
              </a:ext>
            </a:extLst>
          </p:cNvPr>
          <p:cNvSpPr txBox="1"/>
          <p:nvPr/>
        </p:nvSpPr>
        <p:spPr>
          <a:xfrm>
            <a:off x="322218" y="444138"/>
            <a:ext cx="8490856" cy="3170099"/>
          </a:xfrm>
          <a:prstGeom prst="rect">
            <a:avLst/>
          </a:prstGeom>
          <a:noFill/>
        </p:spPr>
        <p:txBody>
          <a:bodyPr wrap="square" rtlCol="0">
            <a:spAutoFit/>
          </a:bodyPr>
          <a:lstStyle/>
          <a:p>
            <a:r>
              <a:rPr lang="en-US" sz="2000" b="1" dirty="0">
                <a:solidFill>
                  <a:srgbClr val="13418A"/>
                </a:solidFill>
              </a:rPr>
              <a:t>ADDITIONAL PERTINENT INFORMATION (Continued)</a:t>
            </a:r>
            <a:endParaRPr lang="en-US" b="1" dirty="0">
              <a:solidFill>
                <a:srgbClr val="13418A"/>
              </a:solidFill>
            </a:endParaRPr>
          </a:p>
          <a:p>
            <a:br>
              <a:rPr lang="en-US" dirty="0"/>
            </a:br>
            <a:r>
              <a:rPr lang="en-US" dirty="0">
                <a:solidFill>
                  <a:srgbClr val="4D4D4D"/>
                </a:solidFill>
              </a:rPr>
              <a:t>Business interruption insurance will likely not be covered due to the Coronavirus as most policies require “direct physical loss” to your property in order to have the business interruption insurance activated. Complaints have already been filed with courts since insurance companies have already denied claims with the argument that they have received a direct physical loss and they should be covered since they were forced to shut down and have no access to their business. However, if the businesses are not completely shut down, and they can still partially operate, then businesses will not qualify. In the future businesses will want to make sure that business interruption insurance is worded correctly to not just include “physical damage.”</a:t>
            </a:r>
          </a:p>
        </p:txBody>
      </p:sp>
    </p:spTree>
    <p:extLst>
      <p:ext uri="{BB962C8B-B14F-4D97-AF65-F5344CB8AC3E}">
        <p14:creationId xmlns:p14="http://schemas.microsoft.com/office/powerpoint/2010/main" val="1345183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88BE27-072A-4D24-844D-3078C01C9217}"/>
              </a:ext>
            </a:extLst>
          </p:cNvPr>
          <p:cNvSpPr txBox="1"/>
          <p:nvPr/>
        </p:nvSpPr>
        <p:spPr>
          <a:xfrm>
            <a:off x="322218" y="444138"/>
            <a:ext cx="8490856" cy="4278094"/>
          </a:xfrm>
          <a:prstGeom prst="rect">
            <a:avLst/>
          </a:prstGeom>
          <a:noFill/>
        </p:spPr>
        <p:txBody>
          <a:bodyPr wrap="square" rtlCol="0">
            <a:spAutoFit/>
          </a:bodyPr>
          <a:lstStyle/>
          <a:p>
            <a:r>
              <a:rPr lang="en-US" sz="2000" b="1" dirty="0">
                <a:solidFill>
                  <a:srgbClr val="13418A"/>
                </a:solidFill>
              </a:rPr>
              <a:t>ADDITIONAL PERTINENT INFORMATION (Continued)</a:t>
            </a:r>
            <a:endParaRPr lang="en-US" b="1" dirty="0">
              <a:solidFill>
                <a:srgbClr val="13418A"/>
              </a:solidFill>
            </a:endParaRPr>
          </a:p>
          <a:p>
            <a:br>
              <a:rPr lang="en-US" dirty="0"/>
            </a:br>
            <a:r>
              <a:rPr lang="en-US" b="1" dirty="0">
                <a:solidFill>
                  <a:srgbClr val="4D4D4D"/>
                </a:solidFill>
              </a:rPr>
              <a:t>Internal Revenue Service Deadline Extensions</a:t>
            </a:r>
            <a:r>
              <a:rPr lang="en-US" dirty="0">
                <a:solidFill>
                  <a:srgbClr val="4D4D4D"/>
                </a:solidFill>
              </a:rPr>
              <a:t> – At this time, the Internal Revenue Service (IRS) has issued an extended tax deadline from April 15, 2020 to July 15, 2020. This means taxpayers not only have additional time to file their federal income tax, but may also defer federal income tax payments, without penalties and interest, regardless of the amount owed. This includes 2020 Q1 ES payments however, Q2 ES payment are still due on 6/15/20. This deferment applies to all taxpayers, including individuals, trusts and estates, corporations, and other non-corporate tax filers as well as those who pay self-employment tax. Taxpayers do not need to file any additional forms to qualify for this automatic federal tax filing and payment relief. </a:t>
            </a:r>
          </a:p>
          <a:p>
            <a:br>
              <a:rPr lang="en-US" dirty="0">
                <a:solidFill>
                  <a:srgbClr val="4D4D4D"/>
                </a:solidFill>
              </a:rPr>
            </a:br>
            <a:r>
              <a:rPr lang="en-US" dirty="0">
                <a:solidFill>
                  <a:srgbClr val="4D4D4D"/>
                </a:solidFill>
              </a:rPr>
              <a:t>The IRS urges taxpayers who are due a refund to file as soon as possible. Most tax refunds are still being issued within 21 days per the IRS website. </a:t>
            </a:r>
          </a:p>
          <a:p>
            <a:endParaRPr lang="en-US" dirty="0"/>
          </a:p>
        </p:txBody>
      </p:sp>
    </p:spTree>
    <p:extLst>
      <p:ext uri="{BB962C8B-B14F-4D97-AF65-F5344CB8AC3E}">
        <p14:creationId xmlns:p14="http://schemas.microsoft.com/office/powerpoint/2010/main" val="50741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88BE27-072A-4D24-844D-3078C01C9217}"/>
              </a:ext>
            </a:extLst>
          </p:cNvPr>
          <p:cNvSpPr txBox="1"/>
          <p:nvPr/>
        </p:nvSpPr>
        <p:spPr>
          <a:xfrm>
            <a:off x="322218" y="444138"/>
            <a:ext cx="8490856" cy="5386090"/>
          </a:xfrm>
          <a:prstGeom prst="rect">
            <a:avLst/>
          </a:prstGeom>
          <a:noFill/>
        </p:spPr>
        <p:txBody>
          <a:bodyPr wrap="square" rtlCol="0">
            <a:spAutoFit/>
          </a:bodyPr>
          <a:lstStyle/>
          <a:p>
            <a:r>
              <a:rPr lang="en-US" sz="2000" b="1" dirty="0">
                <a:solidFill>
                  <a:srgbClr val="13418A"/>
                </a:solidFill>
              </a:rPr>
              <a:t>ADDITIONAL PERTINENT INFORMATION (Continued)</a:t>
            </a:r>
            <a:endParaRPr lang="en-US" b="1" dirty="0">
              <a:solidFill>
                <a:srgbClr val="13418A"/>
              </a:solidFill>
            </a:endParaRPr>
          </a:p>
          <a:p>
            <a:br>
              <a:rPr lang="en-US" dirty="0"/>
            </a:br>
            <a:r>
              <a:rPr lang="en-US" b="1" dirty="0">
                <a:solidFill>
                  <a:srgbClr val="4D4D4D"/>
                </a:solidFill>
              </a:rPr>
              <a:t>Florida Department of Revenue Deadline Extensions</a:t>
            </a:r>
            <a:r>
              <a:rPr lang="en-US" dirty="0">
                <a:solidFill>
                  <a:srgbClr val="4D4D4D"/>
                </a:solidFill>
              </a:rPr>
              <a:t> - On March 26, 2020, Florida Department of Revenue issued Order of Emergency Waiver/Deviation to extend certain filing deadlines for Florida businesses. This order addresses February and March reporting periods for the following taxes and fees:</a:t>
            </a:r>
          </a:p>
          <a:p>
            <a:pPr marL="742950" lvl="1" indent="-285750">
              <a:buFont typeface="Arial" panose="020B0604020202020204" pitchFamily="34" charset="0"/>
              <a:buChar char="•"/>
            </a:pPr>
            <a:r>
              <a:rPr lang="en-US" dirty="0">
                <a:solidFill>
                  <a:srgbClr val="4D4D4D"/>
                </a:solidFill>
              </a:rPr>
              <a:t>Sales and use tax, including discretionary sales surtax</a:t>
            </a:r>
          </a:p>
          <a:p>
            <a:pPr marL="742950" lvl="1" indent="-285750">
              <a:buFont typeface="Arial" panose="020B0604020202020204" pitchFamily="34" charset="0"/>
              <a:buChar char="•"/>
            </a:pPr>
            <a:r>
              <a:rPr lang="en-US" dirty="0">
                <a:solidFill>
                  <a:srgbClr val="4D4D4D"/>
                </a:solidFill>
              </a:rPr>
              <a:t>Tourist development tax</a:t>
            </a:r>
          </a:p>
          <a:p>
            <a:pPr marL="742950" lvl="1" indent="-285750">
              <a:buFont typeface="Arial" panose="020B0604020202020204" pitchFamily="34" charset="0"/>
              <a:buChar char="•"/>
            </a:pPr>
            <a:r>
              <a:rPr lang="en-US" dirty="0">
                <a:solidFill>
                  <a:srgbClr val="4D4D4D"/>
                </a:solidFill>
              </a:rPr>
              <a:t>Solid waste fees, including new tire fee, lead-acid battery fee, dry-cleaning gross receipts, and rental car surcharge</a:t>
            </a:r>
          </a:p>
          <a:p>
            <a:pPr marL="742950" lvl="1" indent="-285750">
              <a:buFont typeface="Arial" panose="020B0604020202020204" pitchFamily="34" charset="0"/>
              <a:buChar char="•"/>
            </a:pPr>
            <a:r>
              <a:rPr lang="en-US" dirty="0">
                <a:solidFill>
                  <a:srgbClr val="4D4D4D"/>
                </a:solidFill>
              </a:rPr>
              <a:t>Prepaid wireless E911 fees</a:t>
            </a:r>
          </a:p>
          <a:p>
            <a:endParaRPr lang="en-US" dirty="0">
              <a:solidFill>
                <a:srgbClr val="4D4D4D"/>
              </a:solidFill>
            </a:endParaRPr>
          </a:p>
          <a:p>
            <a:r>
              <a:rPr lang="en-US" dirty="0">
                <a:solidFill>
                  <a:srgbClr val="4D4D4D"/>
                </a:solidFill>
              </a:rPr>
              <a:t>For the February 2020 reporting period the order waives the imposition of penalty and interest for those taxpayers who collected these taxes in February 2020 but were unable to meet the March 20 due date if the taxes are reported and remitted by March 31, 2020. Note: To meet the March 31 deadline, electronic payments must be initiated by 5:00 p.m. ET on March 30, 2020.</a:t>
            </a:r>
          </a:p>
          <a:p>
            <a:br>
              <a:rPr lang="en-US" dirty="0"/>
            </a:br>
            <a:endParaRPr lang="en-US" dirty="0"/>
          </a:p>
        </p:txBody>
      </p:sp>
    </p:spTree>
    <p:extLst>
      <p:ext uri="{BB962C8B-B14F-4D97-AF65-F5344CB8AC3E}">
        <p14:creationId xmlns:p14="http://schemas.microsoft.com/office/powerpoint/2010/main" val="418789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88BE27-072A-4D24-844D-3078C01C9217}"/>
              </a:ext>
            </a:extLst>
          </p:cNvPr>
          <p:cNvSpPr txBox="1"/>
          <p:nvPr/>
        </p:nvSpPr>
        <p:spPr>
          <a:xfrm>
            <a:off x="322218" y="444138"/>
            <a:ext cx="8490856" cy="3170099"/>
          </a:xfrm>
          <a:prstGeom prst="rect">
            <a:avLst/>
          </a:prstGeom>
          <a:noFill/>
        </p:spPr>
        <p:txBody>
          <a:bodyPr wrap="square" rtlCol="0">
            <a:spAutoFit/>
          </a:bodyPr>
          <a:lstStyle/>
          <a:p>
            <a:r>
              <a:rPr lang="en-US" sz="2000" b="1" dirty="0">
                <a:solidFill>
                  <a:srgbClr val="13418A"/>
                </a:solidFill>
              </a:rPr>
              <a:t>ADDITIONAL PERTINENT INFORMATION (Continued)</a:t>
            </a:r>
            <a:endParaRPr lang="en-US" b="1" dirty="0">
              <a:solidFill>
                <a:srgbClr val="13418A"/>
              </a:solidFill>
            </a:endParaRPr>
          </a:p>
          <a:p>
            <a:br>
              <a:rPr lang="en-US" dirty="0"/>
            </a:br>
            <a:r>
              <a:rPr lang="en-US" dirty="0">
                <a:solidFill>
                  <a:srgbClr val="4D4D4D"/>
                </a:solidFill>
              </a:rPr>
              <a:t>For the March 2020 reporting period the order states taxpayers not adversely affected by the COVID-19 outbreak are required to continue to file and pay taxes collected during March 2020 on or before April 20, 2020.</a:t>
            </a:r>
          </a:p>
          <a:p>
            <a:endParaRPr lang="en-US" dirty="0">
              <a:solidFill>
                <a:srgbClr val="4D4D4D"/>
              </a:solidFill>
            </a:endParaRPr>
          </a:p>
          <a:p>
            <a:r>
              <a:rPr lang="en-US" b="1" dirty="0">
                <a:solidFill>
                  <a:srgbClr val="4D4D4D"/>
                </a:solidFill>
              </a:rPr>
              <a:t>State of Florida Annual Report Deadline Extension</a:t>
            </a:r>
            <a:r>
              <a:rPr lang="en-US" dirty="0">
                <a:solidFill>
                  <a:srgbClr val="4D4D4D"/>
                </a:solidFill>
              </a:rPr>
              <a:t> – The state has announced that the deadline to file the annual report has been extended from May 1, 2020 to June 30, 2020.</a:t>
            </a:r>
          </a:p>
          <a:p>
            <a:endParaRPr lang="en-US" dirty="0"/>
          </a:p>
          <a:p>
            <a:br>
              <a:rPr lang="en-US" dirty="0"/>
            </a:br>
            <a:endParaRPr lang="en-US" dirty="0"/>
          </a:p>
        </p:txBody>
      </p:sp>
    </p:spTree>
    <p:extLst>
      <p:ext uri="{BB962C8B-B14F-4D97-AF65-F5344CB8AC3E}">
        <p14:creationId xmlns:p14="http://schemas.microsoft.com/office/powerpoint/2010/main" val="2435046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88BE27-072A-4D24-844D-3078C01C9217}"/>
              </a:ext>
            </a:extLst>
          </p:cNvPr>
          <p:cNvSpPr txBox="1"/>
          <p:nvPr/>
        </p:nvSpPr>
        <p:spPr>
          <a:xfrm>
            <a:off x="322218" y="444138"/>
            <a:ext cx="8490856" cy="3724096"/>
          </a:xfrm>
          <a:prstGeom prst="rect">
            <a:avLst/>
          </a:prstGeom>
          <a:noFill/>
        </p:spPr>
        <p:txBody>
          <a:bodyPr wrap="square" rtlCol="0">
            <a:spAutoFit/>
          </a:bodyPr>
          <a:lstStyle/>
          <a:p>
            <a:r>
              <a:rPr lang="en-US" sz="2000" b="1" dirty="0">
                <a:solidFill>
                  <a:srgbClr val="13418A"/>
                </a:solidFill>
              </a:rPr>
              <a:t>HELPFUL RESOURCES</a:t>
            </a:r>
          </a:p>
          <a:p>
            <a:endParaRPr lang="en-US" b="1" dirty="0">
              <a:solidFill>
                <a:srgbClr val="13418A"/>
              </a:solidFill>
            </a:endParaRPr>
          </a:p>
          <a:p>
            <a:pPr marL="285750" indent="-285750">
              <a:buFont typeface="Arial" panose="020B0604020202020204" pitchFamily="34" charset="0"/>
              <a:buChar char="•"/>
            </a:pPr>
            <a:r>
              <a:rPr lang="en-US" dirty="0">
                <a:solidFill>
                  <a:srgbClr val="4D4D4D"/>
                </a:solidFill>
                <a:hlinkClick r:id="rId2">
                  <a:extLst>
                    <a:ext uri="{A12FA001-AC4F-418D-AE19-62706E023703}">
                      <ahyp:hlinkClr xmlns:ahyp="http://schemas.microsoft.com/office/drawing/2018/hyperlinkcolor" val="tx"/>
                    </a:ext>
                  </a:extLst>
                </a:hlinkClick>
              </a:rPr>
              <a:t>AICPA Coronavirus (COVID-19) Resource Center</a:t>
            </a:r>
            <a:endParaRPr lang="en-US" dirty="0">
              <a:solidFill>
                <a:srgbClr val="4D4D4D"/>
              </a:solidFill>
            </a:endParaRPr>
          </a:p>
          <a:p>
            <a:pPr marL="285750" indent="-285750">
              <a:buFont typeface="Arial" panose="020B0604020202020204" pitchFamily="34" charset="0"/>
              <a:buChar char="•"/>
            </a:pPr>
            <a:r>
              <a:rPr lang="en-US" dirty="0">
                <a:solidFill>
                  <a:srgbClr val="4D4D4D"/>
                </a:solidFill>
                <a:hlinkClick r:id="rId3">
                  <a:extLst>
                    <a:ext uri="{A12FA001-AC4F-418D-AE19-62706E023703}">
                      <ahyp:hlinkClr xmlns:ahyp="http://schemas.microsoft.com/office/drawing/2018/hyperlinkcolor" val="tx"/>
                    </a:ext>
                  </a:extLst>
                </a:hlinkClick>
              </a:rPr>
              <a:t>AICPA State Tax Filing Relief Chart for Coronavirus</a:t>
            </a:r>
            <a:endParaRPr lang="en-US" dirty="0">
              <a:solidFill>
                <a:srgbClr val="4D4D4D"/>
              </a:solidFill>
            </a:endParaRPr>
          </a:p>
          <a:p>
            <a:pPr marL="285750" indent="-285750">
              <a:buFont typeface="Arial" panose="020B0604020202020204" pitchFamily="34" charset="0"/>
              <a:buChar char="•"/>
            </a:pPr>
            <a:r>
              <a:rPr lang="en-US" dirty="0">
                <a:solidFill>
                  <a:srgbClr val="4D4D4D"/>
                </a:solidFill>
                <a:hlinkClick r:id="rId4">
                  <a:extLst>
                    <a:ext uri="{A12FA001-AC4F-418D-AE19-62706E023703}">
                      <ahyp:hlinkClr xmlns:ahyp="http://schemas.microsoft.com/office/drawing/2018/hyperlinkcolor" val="tx"/>
                    </a:ext>
                  </a:extLst>
                </a:hlinkClick>
              </a:rPr>
              <a:t>IRS Coronavirus Resource Center</a:t>
            </a:r>
            <a:endParaRPr lang="en-US" dirty="0">
              <a:solidFill>
                <a:srgbClr val="4D4D4D"/>
              </a:solidFill>
            </a:endParaRPr>
          </a:p>
          <a:p>
            <a:pPr marL="285750" indent="-285750">
              <a:buFont typeface="Arial" panose="020B0604020202020204" pitchFamily="34" charset="0"/>
              <a:buChar char="•"/>
            </a:pPr>
            <a:r>
              <a:rPr lang="en-US" dirty="0">
                <a:solidFill>
                  <a:srgbClr val="4D4D4D"/>
                </a:solidFill>
                <a:hlinkClick r:id="rId5">
                  <a:extLst>
                    <a:ext uri="{A12FA001-AC4F-418D-AE19-62706E023703}">
                      <ahyp:hlinkClr xmlns:ahyp="http://schemas.microsoft.com/office/drawing/2018/hyperlinkcolor" val="tx"/>
                    </a:ext>
                  </a:extLst>
                </a:hlinkClick>
              </a:rPr>
              <a:t>U.S. Small Business Administration: Coronavirus Small Business Guidance and Loan Resources</a:t>
            </a:r>
            <a:endParaRPr lang="en-US" dirty="0">
              <a:solidFill>
                <a:srgbClr val="4D4D4D"/>
              </a:solidFill>
            </a:endParaRPr>
          </a:p>
          <a:p>
            <a:pPr marL="285750" indent="-285750">
              <a:buFont typeface="Arial" panose="020B0604020202020204" pitchFamily="34" charset="0"/>
              <a:buChar char="•"/>
            </a:pPr>
            <a:r>
              <a:rPr lang="en-US" dirty="0">
                <a:solidFill>
                  <a:srgbClr val="4D4D4D"/>
                </a:solidFill>
                <a:hlinkClick r:id="rId6">
                  <a:extLst>
                    <a:ext uri="{A12FA001-AC4F-418D-AE19-62706E023703}">
                      <ahyp:hlinkClr xmlns:ahyp="http://schemas.microsoft.com/office/drawing/2018/hyperlinkcolor" val="tx"/>
                    </a:ext>
                  </a:extLst>
                </a:hlinkClick>
              </a:rPr>
              <a:t>U.S. Chamber of Commerce: Coronavirus Emergency Loans</a:t>
            </a:r>
            <a:endParaRPr lang="en-US" dirty="0">
              <a:solidFill>
                <a:srgbClr val="4D4D4D"/>
              </a:solidFill>
            </a:endParaRPr>
          </a:p>
          <a:p>
            <a:pPr marL="285750" indent="-285750">
              <a:buFont typeface="Arial" panose="020B0604020202020204" pitchFamily="34" charset="0"/>
              <a:buChar char="•"/>
            </a:pPr>
            <a:r>
              <a:rPr lang="en-US" dirty="0">
                <a:solidFill>
                  <a:srgbClr val="4D4D4D"/>
                </a:solidFill>
                <a:hlinkClick r:id="rId7">
                  <a:extLst>
                    <a:ext uri="{A12FA001-AC4F-418D-AE19-62706E023703}">
                      <ahyp:hlinkClr xmlns:ahyp="http://schemas.microsoft.com/office/drawing/2018/hyperlinkcolor" val="tx"/>
                    </a:ext>
                  </a:extLst>
                </a:hlinkClick>
              </a:rPr>
              <a:t>The CARES Act</a:t>
            </a:r>
            <a:endParaRPr lang="en-US" dirty="0">
              <a:solidFill>
                <a:srgbClr val="4D4D4D"/>
              </a:solidFill>
            </a:endParaRPr>
          </a:p>
          <a:p>
            <a:br>
              <a:rPr lang="en-US" dirty="0"/>
            </a:br>
            <a:endParaRPr lang="en-US" dirty="0"/>
          </a:p>
          <a:p>
            <a:br>
              <a:rPr lang="en-US" dirty="0"/>
            </a:br>
            <a:endParaRPr lang="en-US" dirty="0"/>
          </a:p>
        </p:txBody>
      </p:sp>
    </p:spTree>
    <p:extLst>
      <p:ext uri="{BB962C8B-B14F-4D97-AF65-F5344CB8AC3E}">
        <p14:creationId xmlns:p14="http://schemas.microsoft.com/office/powerpoint/2010/main" val="2612826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88BE27-072A-4D24-844D-3078C01C9217}"/>
              </a:ext>
            </a:extLst>
          </p:cNvPr>
          <p:cNvSpPr txBox="1"/>
          <p:nvPr/>
        </p:nvSpPr>
        <p:spPr>
          <a:xfrm>
            <a:off x="322218" y="444138"/>
            <a:ext cx="8490856" cy="5509200"/>
          </a:xfrm>
          <a:prstGeom prst="rect">
            <a:avLst/>
          </a:prstGeom>
          <a:noFill/>
        </p:spPr>
        <p:txBody>
          <a:bodyPr wrap="square" rtlCol="0">
            <a:spAutoFit/>
          </a:bodyPr>
          <a:lstStyle/>
          <a:p>
            <a:pPr algn="ctr"/>
            <a:endParaRPr lang="en-US" sz="2800" b="1" dirty="0">
              <a:solidFill>
                <a:srgbClr val="13418A"/>
              </a:solidFill>
              <a:latin typeface="Arial" panose="020B0604020202020204" pitchFamily="34" charset="0"/>
              <a:cs typeface="Arial" panose="020B0604020202020204" pitchFamily="34" charset="0"/>
            </a:endParaRPr>
          </a:p>
          <a:p>
            <a:pPr algn="ctr"/>
            <a:endParaRPr lang="en-US" sz="2800" b="1" dirty="0">
              <a:solidFill>
                <a:srgbClr val="13418A"/>
              </a:solidFill>
              <a:latin typeface="Arial" panose="020B0604020202020204" pitchFamily="34" charset="0"/>
              <a:cs typeface="Arial" panose="020B0604020202020204" pitchFamily="34" charset="0"/>
            </a:endParaRPr>
          </a:p>
          <a:p>
            <a:pPr algn="ctr"/>
            <a:endParaRPr lang="en-US" sz="2800" b="1" dirty="0">
              <a:solidFill>
                <a:srgbClr val="13418A"/>
              </a:solidFill>
              <a:latin typeface="Arial" panose="020B0604020202020204" pitchFamily="34" charset="0"/>
              <a:cs typeface="Arial" panose="020B0604020202020204" pitchFamily="34" charset="0"/>
            </a:endParaRPr>
          </a:p>
          <a:p>
            <a:pPr algn="ctr"/>
            <a:endParaRPr lang="en-US" sz="2800" b="1" dirty="0">
              <a:solidFill>
                <a:srgbClr val="13418A"/>
              </a:solidFill>
              <a:latin typeface="Arial" panose="020B0604020202020204" pitchFamily="34" charset="0"/>
              <a:cs typeface="Arial" panose="020B0604020202020204" pitchFamily="34" charset="0"/>
            </a:endParaRPr>
          </a:p>
          <a:p>
            <a:pPr algn="ctr"/>
            <a:r>
              <a:rPr lang="en-US" sz="2800" b="1" dirty="0">
                <a:solidFill>
                  <a:srgbClr val="13418A"/>
                </a:solidFill>
                <a:latin typeface="Arial" panose="020B0604020202020204" pitchFamily="34" charset="0"/>
                <a:cs typeface="Arial" panose="020B0604020202020204" pitchFamily="34" charset="0"/>
              </a:rPr>
              <a:t>More Questions?</a:t>
            </a:r>
          </a:p>
          <a:p>
            <a:pPr algn="ctr"/>
            <a:endParaRPr lang="en-US" sz="2000" b="1" dirty="0">
              <a:solidFill>
                <a:schemeClr val="bg1"/>
              </a:solidFill>
              <a:latin typeface="Arial" panose="020B0604020202020204" pitchFamily="34" charset="0"/>
              <a:cs typeface="Arial" panose="020B0604020202020204" pitchFamily="34" charset="0"/>
            </a:endParaRPr>
          </a:p>
          <a:p>
            <a:pPr algn="ctr"/>
            <a:r>
              <a:rPr lang="en-US" sz="2000" b="1" dirty="0">
                <a:solidFill>
                  <a:schemeClr val="bg2">
                    <a:lumMod val="25000"/>
                  </a:schemeClr>
                </a:solidFill>
                <a:latin typeface="Arial" panose="020B0604020202020204" pitchFamily="34" charset="0"/>
                <a:cs typeface="Arial" panose="020B0604020202020204" pitchFamily="34" charset="0"/>
              </a:rPr>
              <a:t>Shilts CPA is here to help!</a:t>
            </a:r>
          </a:p>
          <a:p>
            <a:pPr algn="ctr"/>
            <a:endParaRPr lang="en-US" sz="2000" b="1" dirty="0">
              <a:solidFill>
                <a:schemeClr val="bg2">
                  <a:lumMod val="25000"/>
                </a:schemeClr>
              </a:solidFill>
              <a:latin typeface="Arial" panose="020B0604020202020204" pitchFamily="34" charset="0"/>
              <a:cs typeface="Arial" panose="020B0604020202020204" pitchFamily="34" charset="0"/>
            </a:endParaRPr>
          </a:p>
          <a:p>
            <a:pPr algn="ctr"/>
            <a:r>
              <a:rPr lang="en-US" sz="2000" b="1" dirty="0">
                <a:solidFill>
                  <a:schemeClr val="bg2">
                    <a:lumMod val="25000"/>
                  </a:schemeClr>
                </a:solidFill>
                <a:latin typeface="Arial" panose="020B0604020202020204" pitchFamily="34" charset="0"/>
                <a:cs typeface="Arial" panose="020B0604020202020204" pitchFamily="34" charset="0"/>
              </a:rPr>
              <a:t>Tel: (844) 850-6166</a:t>
            </a:r>
          </a:p>
          <a:p>
            <a:pPr algn="ctr"/>
            <a:r>
              <a:rPr lang="en-US" sz="2000" b="1" dirty="0">
                <a:solidFill>
                  <a:schemeClr val="bg2">
                    <a:lumMod val="25000"/>
                  </a:schemeClr>
                </a:solidFill>
                <a:latin typeface="Arial" panose="020B0604020202020204" pitchFamily="34" charset="0"/>
                <a:cs typeface="Arial" panose="020B0604020202020204" pitchFamily="34" charset="0"/>
              </a:rPr>
              <a:t>Fax: (888) 850-5113</a:t>
            </a:r>
          </a:p>
          <a:p>
            <a:pPr algn="ctr"/>
            <a:r>
              <a:rPr lang="en-US" sz="2000" b="1" dirty="0">
                <a:solidFill>
                  <a:schemeClr val="bg2">
                    <a:lumMod val="25000"/>
                  </a:schemeClr>
                </a:solidFill>
                <a:latin typeface="Arial" panose="020B0604020202020204" pitchFamily="34" charset="0"/>
                <a:cs typeface="Arial" panose="020B0604020202020204" pitchFamily="34" charset="0"/>
              </a:rPr>
              <a:t>Email: </a:t>
            </a:r>
            <a:r>
              <a:rPr lang="en-US" sz="2000" b="1" dirty="0">
                <a:solidFill>
                  <a:schemeClr val="bg2">
                    <a:lumMod val="25000"/>
                  </a:schemeClr>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Info@ShiltsCPA.com</a:t>
            </a:r>
            <a:endParaRPr lang="en-US" sz="2000" b="1" dirty="0">
              <a:solidFill>
                <a:schemeClr val="bg2">
                  <a:lumMod val="25000"/>
                </a:schemeClr>
              </a:solidFill>
              <a:latin typeface="Arial" panose="020B0604020202020204" pitchFamily="34" charset="0"/>
              <a:cs typeface="Arial" panose="020B0604020202020204" pitchFamily="34" charset="0"/>
            </a:endParaRPr>
          </a:p>
          <a:p>
            <a:pPr algn="ctr"/>
            <a:r>
              <a:rPr lang="en-US" sz="2000" b="1" dirty="0">
                <a:solidFill>
                  <a:schemeClr val="bg2">
                    <a:lumMod val="25000"/>
                  </a:schemeClr>
                </a:solidFill>
                <a:latin typeface="Arial" panose="020B0604020202020204" pitchFamily="34" charset="0"/>
                <a:cs typeface="Arial" panose="020B0604020202020204" pitchFamily="34" charset="0"/>
              </a:rPr>
              <a:t>Web: </a:t>
            </a:r>
            <a:r>
              <a:rPr lang="en-US" sz="2000" b="1" dirty="0">
                <a:solidFill>
                  <a:schemeClr val="bg2">
                    <a:lumMod val="2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www.ShiltsCPA.com</a:t>
            </a:r>
            <a:endParaRPr lang="en-US" sz="2000" b="1" dirty="0">
              <a:solidFill>
                <a:schemeClr val="bg2">
                  <a:lumMod val="25000"/>
                </a:schemeClr>
              </a:solidFill>
              <a:latin typeface="Arial" panose="020B0604020202020204" pitchFamily="34" charset="0"/>
              <a:cs typeface="Arial" panose="020B0604020202020204" pitchFamily="34" charset="0"/>
            </a:endParaRPr>
          </a:p>
          <a:p>
            <a:br>
              <a:rPr lang="en-US" dirty="0"/>
            </a:br>
            <a:endParaRPr lang="en-US" dirty="0"/>
          </a:p>
          <a:p>
            <a:br>
              <a:rPr lang="en-US" dirty="0"/>
            </a:br>
            <a:endParaRPr lang="en-US" dirty="0"/>
          </a:p>
        </p:txBody>
      </p:sp>
    </p:spTree>
    <p:extLst>
      <p:ext uri="{BB962C8B-B14F-4D97-AF65-F5344CB8AC3E}">
        <p14:creationId xmlns:p14="http://schemas.microsoft.com/office/powerpoint/2010/main" val="2298591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88BE27-072A-4D24-844D-3078C01C9217}"/>
              </a:ext>
            </a:extLst>
          </p:cNvPr>
          <p:cNvSpPr txBox="1"/>
          <p:nvPr/>
        </p:nvSpPr>
        <p:spPr>
          <a:xfrm>
            <a:off x="322218" y="444138"/>
            <a:ext cx="8490856" cy="6217087"/>
          </a:xfrm>
          <a:prstGeom prst="rect">
            <a:avLst/>
          </a:prstGeom>
          <a:noFill/>
        </p:spPr>
        <p:txBody>
          <a:bodyPr wrap="square" rtlCol="0">
            <a:spAutoFit/>
          </a:bodyPr>
          <a:lstStyle/>
          <a:p>
            <a:r>
              <a:rPr lang="en-US" sz="2000" b="1" dirty="0">
                <a:solidFill>
                  <a:srgbClr val="13418A"/>
                </a:solidFill>
              </a:rPr>
              <a:t>INDIVIDUAL PROVISIONS</a:t>
            </a:r>
            <a:endParaRPr lang="en-US" sz="2000" dirty="0">
              <a:solidFill>
                <a:srgbClr val="13418A"/>
              </a:solidFill>
            </a:endParaRPr>
          </a:p>
          <a:p>
            <a:br>
              <a:rPr lang="en-US" dirty="0"/>
            </a:br>
            <a:r>
              <a:rPr lang="en-US" b="1" dirty="0">
                <a:solidFill>
                  <a:srgbClr val="4D4D4D"/>
                </a:solidFill>
              </a:rPr>
              <a:t>Recovery Rebates (Refundable Tax Credit)</a:t>
            </a:r>
            <a:r>
              <a:rPr lang="en-US" dirty="0">
                <a:solidFill>
                  <a:srgbClr val="4D4D4D"/>
                </a:solidFill>
              </a:rPr>
              <a:t> – The CARES Act provides direct rebates of up to $1,200 for each qualified adult ($2,400 for married couples) and $500 per child. The full rebate amount is available if you have income at or below $75,000 per adult ($150,000 for married couples, &amp; $112,500 for HOH), phases out as income increases and is capped with income above $99,000 ($198,000 for married couples). The reduction in credit amount is $5 for $100 over the threshold floor. </a:t>
            </a:r>
            <a:r>
              <a:rPr lang="en-US" u="sng" dirty="0">
                <a:solidFill>
                  <a:srgbClr val="4D4D4D"/>
                </a:solidFill>
              </a:rPr>
              <a:t>No action is required on the part of the taxpayer in order to receive this rebate.</a:t>
            </a:r>
            <a:endParaRPr lang="en-US" dirty="0">
              <a:solidFill>
                <a:srgbClr val="4D4D4D"/>
              </a:solidFill>
            </a:endParaRPr>
          </a:p>
          <a:p>
            <a:endParaRPr lang="en-US" dirty="0">
              <a:solidFill>
                <a:srgbClr val="4D4D4D"/>
              </a:solidFill>
            </a:endParaRPr>
          </a:p>
          <a:p>
            <a:r>
              <a:rPr lang="en-US" b="1" dirty="0">
                <a:solidFill>
                  <a:srgbClr val="4D4D4D"/>
                </a:solidFill>
              </a:rPr>
              <a:t>Retirement Plans</a:t>
            </a:r>
            <a:r>
              <a:rPr lang="en-US" dirty="0">
                <a:solidFill>
                  <a:srgbClr val="4D4D4D"/>
                </a:solidFill>
              </a:rPr>
              <a:t> – The CARES Act allows for distributions or loans from retirement accounts without the early distribution 10% penalty up to $100,000 if you, a spouse, or a dependent have been diagnosed with the virus or you have experience adverse financial consequences for specific reasons. For loans, it also permits a 3-year repayment period with no penalty. If the amount is not repaid and taken as a distribution, then the income is spread over 3 years. For distributions, you can spread the income inclusion over a three year period. </a:t>
            </a:r>
          </a:p>
          <a:p>
            <a:endParaRPr lang="en-US" dirty="0">
              <a:solidFill>
                <a:srgbClr val="4D4D4D"/>
              </a:solidFill>
            </a:endParaRPr>
          </a:p>
          <a:p>
            <a:r>
              <a:rPr lang="en-US" b="1" dirty="0">
                <a:solidFill>
                  <a:srgbClr val="4D4D4D"/>
                </a:solidFill>
              </a:rPr>
              <a:t>Charitable Contributions</a:t>
            </a:r>
            <a:r>
              <a:rPr lang="en-US" dirty="0">
                <a:solidFill>
                  <a:srgbClr val="4D4D4D"/>
                </a:solidFill>
              </a:rPr>
              <a:t> – The CARES Act is attempting to help charitable organizations and taxpayers allowing individuals an “above the line” deduction of up to $300 for individuals who do not itemize deductions</a:t>
            </a:r>
          </a:p>
          <a:p>
            <a:endParaRPr lang="en-US" dirty="0"/>
          </a:p>
        </p:txBody>
      </p:sp>
    </p:spTree>
    <p:extLst>
      <p:ext uri="{BB962C8B-B14F-4D97-AF65-F5344CB8AC3E}">
        <p14:creationId xmlns:p14="http://schemas.microsoft.com/office/powerpoint/2010/main" val="3574999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88BE27-072A-4D24-844D-3078C01C9217}"/>
              </a:ext>
            </a:extLst>
          </p:cNvPr>
          <p:cNvSpPr txBox="1"/>
          <p:nvPr/>
        </p:nvSpPr>
        <p:spPr>
          <a:xfrm>
            <a:off x="322218" y="444138"/>
            <a:ext cx="8490856" cy="5109091"/>
          </a:xfrm>
          <a:prstGeom prst="rect">
            <a:avLst/>
          </a:prstGeom>
          <a:noFill/>
        </p:spPr>
        <p:txBody>
          <a:bodyPr wrap="square" rtlCol="0">
            <a:spAutoFit/>
          </a:bodyPr>
          <a:lstStyle/>
          <a:p>
            <a:r>
              <a:rPr lang="en-US" sz="2000" b="1" dirty="0">
                <a:solidFill>
                  <a:srgbClr val="13418A"/>
                </a:solidFill>
              </a:rPr>
              <a:t>INDIVIDUAL PROVISIONS (Continued)</a:t>
            </a:r>
            <a:endParaRPr lang="en-US" sz="2000" dirty="0">
              <a:solidFill>
                <a:srgbClr val="13418A"/>
              </a:solidFill>
            </a:endParaRPr>
          </a:p>
          <a:p>
            <a:br>
              <a:rPr lang="en-US" dirty="0"/>
            </a:br>
            <a:r>
              <a:rPr lang="en-US" b="1" dirty="0">
                <a:solidFill>
                  <a:srgbClr val="4D4D4D"/>
                </a:solidFill>
              </a:rPr>
              <a:t>Relief for Individuals with Tax Debt Obligations</a:t>
            </a:r>
            <a:r>
              <a:rPr lang="en-US" dirty="0">
                <a:solidFill>
                  <a:srgbClr val="4D4D4D"/>
                </a:solidFill>
              </a:rPr>
              <a:t> – The CARES Act allows the suspension of current taxpayer installment agreement payments due between April 1 to July 15, 2020. Payment due during this date as suspended until the extension date of July 15, 2020. If a taxpayer has been making these installment agreements payments via auto pay, they will need to log in their account in order to suspend them. This will also require the taxpayer to reinstate it after the extension date.</a:t>
            </a:r>
          </a:p>
          <a:p>
            <a:br>
              <a:rPr lang="en-US" dirty="0">
                <a:solidFill>
                  <a:srgbClr val="4D4D4D"/>
                </a:solidFill>
              </a:rPr>
            </a:br>
            <a:r>
              <a:rPr lang="en-US" b="1" dirty="0">
                <a:solidFill>
                  <a:srgbClr val="4D4D4D"/>
                </a:solidFill>
              </a:rPr>
              <a:t>Pandemic Unemployment Assistance Program</a:t>
            </a:r>
            <a:r>
              <a:rPr lang="en-US" dirty="0">
                <a:solidFill>
                  <a:srgbClr val="4D4D4D"/>
                </a:solidFill>
              </a:rPr>
              <a:t> – The CARES Act provides up to 39 weeks of combined federal and state unemployment assistance between January 27, 2020, and December 31, 2020, to individuals,</a:t>
            </a:r>
            <a:r>
              <a:rPr lang="en-US" b="1" dirty="0">
                <a:solidFill>
                  <a:srgbClr val="4D4D4D"/>
                </a:solidFill>
              </a:rPr>
              <a:t> </a:t>
            </a:r>
            <a:r>
              <a:rPr lang="en-US" u="sng" dirty="0">
                <a:solidFill>
                  <a:srgbClr val="4D4D4D"/>
                </a:solidFill>
              </a:rPr>
              <a:t>including independent contractors,</a:t>
            </a:r>
            <a:r>
              <a:rPr lang="en-US" dirty="0">
                <a:solidFill>
                  <a:srgbClr val="4D4D4D"/>
                </a:solidFill>
              </a:rPr>
              <a:t> who are otherwise not eligible for, or have exhausted, other state or federal benefits. Also, new Federal Pandemics Unemployment Compensation provides an additional weekly $600 federally funded payment for up to four months to individuals already collecting state unemployment insurance payments.</a:t>
            </a:r>
          </a:p>
          <a:p>
            <a:br>
              <a:rPr lang="en-US" dirty="0"/>
            </a:br>
            <a:endParaRPr lang="en-US" dirty="0"/>
          </a:p>
        </p:txBody>
      </p:sp>
    </p:spTree>
    <p:extLst>
      <p:ext uri="{BB962C8B-B14F-4D97-AF65-F5344CB8AC3E}">
        <p14:creationId xmlns:p14="http://schemas.microsoft.com/office/powerpoint/2010/main" val="3262102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88BE27-072A-4D24-844D-3078C01C9217}"/>
              </a:ext>
            </a:extLst>
          </p:cNvPr>
          <p:cNvSpPr txBox="1"/>
          <p:nvPr/>
        </p:nvSpPr>
        <p:spPr>
          <a:xfrm>
            <a:off x="322218" y="444138"/>
            <a:ext cx="8490856" cy="4001095"/>
          </a:xfrm>
          <a:prstGeom prst="rect">
            <a:avLst/>
          </a:prstGeom>
          <a:noFill/>
        </p:spPr>
        <p:txBody>
          <a:bodyPr wrap="square" rtlCol="0">
            <a:spAutoFit/>
          </a:bodyPr>
          <a:lstStyle/>
          <a:p>
            <a:r>
              <a:rPr lang="en-US" sz="2000" b="1" dirty="0">
                <a:solidFill>
                  <a:srgbClr val="13418A"/>
                </a:solidFill>
              </a:rPr>
              <a:t>INDIVIDUAL PROVISIONS (Continued)</a:t>
            </a:r>
            <a:endParaRPr lang="en-US" sz="2000" dirty="0">
              <a:solidFill>
                <a:srgbClr val="13418A"/>
              </a:solidFill>
            </a:endParaRPr>
          </a:p>
          <a:p>
            <a:br>
              <a:rPr lang="en-US" dirty="0"/>
            </a:br>
            <a:r>
              <a:rPr lang="en-US" b="1" dirty="0">
                <a:solidFill>
                  <a:srgbClr val="4D4D4D"/>
                </a:solidFill>
              </a:rPr>
              <a:t>Paid Leave</a:t>
            </a:r>
            <a:r>
              <a:rPr lang="en-US" dirty="0">
                <a:solidFill>
                  <a:srgbClr val="4D4D4D"/>
                </a:solidFill>
              </a:rPr>
              <a:t> – The CARES Act provides that Employees will receive up to 80 hours of paid sick leave and expanded paid child care leave for the care of their own health or to care for family members.  </a:t>
            </a:r>
          </a:p>
          <a:p>
            <a:endParaRPr lang="en-US" dirty="0">
              <a:solidFill>
                <a:srgbClr val="4D4D4D"/>
              </a:solidFill>
            </a:endParaRPr>
          </a:p>
          <a:p>
            <a:pPr marL="285750" indent="-285750">
              <a:buFont typeface="Arial" panose="020B0604020202020204" pitchFamily="34" charset="0"/>
              <a:buChar char="•"/>
            </a:pPr>
            <a:r>
              <a:rPr lang="en-US" dirty="0">
                <a:solidFill>
                  <a:srgbClr val="4D4D4D"/>
                </a:solidFill>
              </a:rPr>
              <a:t>Up to 80 hours of paid at 100% if the employee is quarantined, experiencing COVID-19 symptoms, or seeking a medical diagnosis.</a:t>
            </a:r>
          </a:p>
          <a:p>
            <a:pPr marL="285750" indent="-285750">
              <a:buFont typeface="Arial" panose="020B0604020202020204" pitchFamily="34" charset="0"/>
              <a:buChar char="•"/>
            </a:pPr>
            <a:endParaRPr lang="en-US" dirty="0">
              <a:solidFill>
                <a:srgbClr val="4D4D4D"/>
              </a:solidFill>
            </a:endParaRPr>
          </a:p>
          <a:p>
            <a:pPr marL="285750" indent="-285750">
              <a:buFont typeface="Arial" panose="020B0604020202020204" pitchFamily="34" charset="0"/>
              <a:buChar char="•"/>
            </a:pPr>
            <a:r>
              <a:rPr lang="en-US" dirty="0">
                <a:solidFill>
                  <a:srgbClr val="4D4D4D"/>
                </a:solidFill>
              </a:rPr>
              <a:t>Up to 80 hours of paid leave at 2/3 pay if they are caring for someone subject to quarantine, care for a child whose school is closed or child care is unavailable, or they are experiencing similar symptoms to COVID-19.</a:t>
            </a:r>
          </a:p>
          <a:p>
            <a:br>
              <a:rPr lang="en-US" dirty="0"/>
            </a:br>
            <a:endParaRPr lang="en-US" dirty="0"/>
          </a:p>
        </p:txBody>
      </p:sp>
    </p:spTree>
    <p:extLst>
      <p:ext uri="{BB962C8B-B14F-4D97-AF65-F5344CB8AC3E}">
        <p14:creationId xmlns:p14="http://schemas.microsoft.com/office/powerpoint/2010/main" val="3700781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88BE27-072A-4D24-844D-3078C01C9217}"/>
              </a:ext>
            </a:extLst>
          </p:cNvPr>
          <p:cNvSpPr txBox="1"/>
          <p:nvPr/>
        </p:nvSpPr>
        <p:spPr>
          <a:xfrm>
            <a:off x="322218" y="444138"/>
            <a:ext cx="8490856" cy="5724644"/>
          </a:xfrm>
          <a:prstGeom prst="rect">
            <a:avLst/>
          </a:prstGeom>
          <a:noFill/>
        </p:spPr>
        <p:txBody>
          <a:bodyPr wrap="square" rtlCol="0">
            <a:spAutoFit/>
          </a:bodyPr>
          <a:lstStyle/>
          <a:p>
            <a:r>
              <a:rPr lang="en-US" sz="2000" b="1" dirty="0">
                <a:solidFill>
                  <a:srgbClr val="13418A"/>
                </a:solidFill>
              </a:rPr>
              <a:t>BUSINESS PROVISIONS</a:t>
            </a:r>
            <a:endParaRPr lang="en-US" sz="2000" dirty="0">
              <a:solidFill>
                <a:srgbClr val="13418A"/>
              </a:solidFill>
            </a:endParaRPr>
          </a:p>
          <a:p>
            <a:br>
              <a:rPr lang="en-US" dirty="0"/>
            </a:br>
            <a:r>
              <a:rPr lang="en-US" b="1" dirty="0">
                <a:solidFill>
                  <a:srgbClr val="4D4D4D"/>
                </a:solidFill>
              </a:rPr>
              <a:t>Net Operating Loss Carryovers</a:t>
            </a:r>
            <a:r>
              <a:rPr lang="en-US" dirty="0">
                <a:solidFill>
                  <a:srgbClr val="4D4D4D"/>
                </a:solidFill>
              </a:rPr>
              <a:t> – The CARES Act states that for taxable years beginning in 2019 or 2020, net operating loss carryovers (“NOLs”) are no longer subject to an 80% taxable income limitation, and NOLs from 2018, 2019, or 2020 can be carried back five years.  </a:t>
            </a:r>
          </a:p>
          <a:p>
            <a:br>
              <a:rPr lang="en-US" dirty="0">
                <a:solidFill>
                  <a:srgbClr val="4D4D4D"/>
                </a:solidFill>
              </a:rPr>
            </a:br>
            <a:r>
              <a:rPr lang="en-US" b="1" dirty="0">
                <a:solidFill>
                  <a:srgbClr val="4D4D4D"/>
                </a:solidFill>
              </a:rPr>
              <a:t>Interest Expense Limitation</a:t>
            </a:r>
            <a:r>
              <a:rPr lang="en-US" dirty="0">
                <a:solidFill>
                  <a:srgbClr val="4D4D4D"/>
                </a:solidFill>
              </a:rPr>
              <a:t> – For taxable years beginning in 2019 or 2020, the interest expense limitation in Code section 163(j) is increased to 50%, and taxpayers can use 2019’s adjusted taxable income for purposes of the 2020 calculation.  </a:t>
            </a:r>
          </a:p>
          <a:p>
            <a:br>
              <a:rPr lang="en-US" dirty="0">
                <a:solidFill>
                  <a:srgbClr val="4D4D4D"/>
                </a:solidFill>
              </a:rPr>
            </a:br>
            <a:r>
              <a:rPr lang="en-US" b="1" dirty="0">
                <a:solidFill>
                  <a:srgbClr val="4D4D4D"/>
                </a:solidFill>
              </a:rPr>
              <a:t>AMT Credits</a:t>
            </a:r>
            <a:r>
              <a:rPr lang="en-US" dirty="0">
                <a:solidFill>
                  <a:srgbClr val="4D4D4D"/>
                </a:solidFill>
              </a:rPr>
              <a:t> – Corporate AMT credits are 100% refundable in 2018 and 2019.</a:t>
            </a:r>
          </a:p>
          <a:p>
            <a:br>
              <a:rPr lang="en-US" dirty="0">
                <a:solidFill>
                  <a:srgbClr val="4D4D4D"/>
                </a:solidFill>
              </a:rPr>
            </a:br>
            <a:r>
              <a:rPr lang="en-US" b="1" dirty="0">
                <a:solidFill>
                  <a:srgbClr val="4D4D4D"/>
                </a:solidFill>
              </a:rPr>
              <a:t>Payroll Tax Payments</a:t>
            </a:r>
            <a:r>
              <a:rPr lang="en-US" dirty="0">
                <a:solidFill>
                  <a:srgbClr val="4D4D4D"/>
                </a:solidFill>
              </a:rPr>
              <a:t> – The CARES Act permits employers to defer payment of the employers share of the Social Security tax (6.2%) paid over the following two years, with 50% of the amount required to be paid by December 31, 2021 and the other half by December 31, 2022: employers would still be responsible for FICA tax on employee wages.</a:t>
            </a:r>
          </a:p>
          <a:p>
            <a:br>
              <a:rPr lang="en-US" dirty="0"/>
            </a:br>
            <a:endParaRPr lang="en-US" dirty="0"/>
          </a:p>
        </p:txBody>
      </p:sp>
    </p:spTree>
    <p:extLst>
      <p:ext uri="{BB962C8B-B14F-4D97-AF65-F5344CB8AC3E}">
        <p14:creationId xmlns:p14="http://schemas.microsoft.com/office/powerpoint/2010/main" val="2678214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88BE27-072A-4D24-844D-3078C01C9217}"/>
              </a:ext>
            </a:extLst>
          </p:cNvPr>
          <p:cNvSpPr txBox="1"/>
          <p:nvPr/>
        </p:nvSpPr>
        <p:spPr>
          <a:xfrm>
            <a:off x="322218" y="444138"/>
            <a:ext cx="8490856" cy="5386090"/>
          </a:xfrm>
          <a:prstGeom prst="rect">
            <a:avLst/>
          </a:prstGeom>
          <a:noFill/>
        </p:spPr>
        <p:txBody>
          <a:bodyPr wrap="square" rtlCol="0">
            <a:spAutoFit/>
          </a:bodyPr>
          <a:lstStyle/>
          <a:p>
            <a:r>
              <a:rPr lang="en-US" sz="2000" b="1" dirty="0">
                <a:solidFill>
                  <a:srgbClr val="13418A"/>
                </a:solidFill>
              </a:rPr>
              <a:t>BUSINESS PROVISIONS (Continued)</a:t>
            </a:r>
            <a:endParaRPr lang="en-US" sz="2000" dirty="0">
              <a:solidFill>
                <a:srgbClr val="13418A"/>
              </a:solidFill>
            </a:endParaRPr>
          </a:p>
          <a:p>
            <a:br>
              <a:rPr lang="en-US" dirty="0"/>
            </a:br>
            <a:r>
              <a:rPr lang="en-US" b="1" dirty="0">
                <a:solidFill>
                  <a:srgbClr val="4D4D4D"/>
                </a:solidFill>
              </a:rPr>
              <a:t>Employee Retention Credit</a:t>
            </a:r>
            <a:r>
              <a:rPr lang="en-US" dirty="0">
                <a:solidFill>
                  <a:srgbClr val="4D4D4D"/>
                </a:solidFill>
              </a:rPr>
              <a:t> – The CARES Act allows qualified business owners would be eligible for an employee retention credit, giving eligible employers a tax credit for keeping American workers employed. Employers may be eligible for a refundable credit up to 50% of qualified waged up to $10,000 per employee against applicable employment taxes. Note: The CARES Act Employer Retention Credit cannot be combined with Small Business Administration (SBA) loans.  </a:t>
            </a:r>
          </a:p>
          <a:p>
            <a:endParaRPr lang="en-US" b="1" dirty="0">
              <a:solidFill>
                <a:srgbClr val="4D4D4D"/>
              </a:solidFill>
            </a:endParaRPr>
          </a:p>
          <a:p>
            <a:r>
              <a:rPr lang="en-US" b="1" dirty="0">
                <a:solidFill>
                  <a:srgbClr val="4D4D4D"/>
                </a:solidFill>
              </a:rPr>
              <a:t>Employee Paid Leave</a:t>
            </a:r>
            <a:r>
              <a:rPr lang="en-US" dirty="0">
                <a:solidFill>
                  <a:srgbClr val="4D4D4D"/>
                </a:solidFill>
              </a:rPr>
              <a:t> – The CARES Act allows for employees to receive up to 80 hours of paid sick leave and expanded paid child care leave. This is a dollar-for-dollar tax offset against payroll taxes and per the release be refunded as quickly as possible. The credit for employers is $511 per day and $5,110 in the aggregate, for a total of 10 days for an employee under quarantine or has Coronavirus symptoms and is seeking medical diagnosis and 2/3 the employee’s regular pay rate, up to $200 per day and $2,000 in the aggregate, for up to 10 days for caring for someone with the Coronavirus, or school closing or child care is unavailable.</a:t>
            </a:r>
          </a:p>
          <a:p>
            <a:br>
              <a:rPr lang="en-US" dirty="0"/>
            </a:br>
            <a:endParaRPr lang="en-US" dirty="0"/>
          </a:p>
        </p:txBody>
      </p:sp>
    </p:spTree>
    <p:extLst>
      <p:ext uri="{BB962C8B-B14F-4D97-AF65-F5344CB8AC3E}">
        <p14:creationId xmlns:p14="http://schemas.microsoft.com/office/powerpoint/2010/main" val="356874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88BE27-072A-4D24-844D-3078C01C9217}"/>
              </a:ext>
            </a:extLst>
          </p:cNvPr>
          <p:cNvSpPr txBox="1"/>
          <p:nvPr/>
        </p:nvSpPr>
        <p:spPr>
          <a:xfrm>
            <a:off x="322218" y="444138"/>
            <a:ext cx="8490856" cy="5940088"/>
          </a:xfrm>
          <a:prstGeom prst="rect">
            <a:avLst/>
          </a:prstGeom>
          <a:noFill/>
        </p:spPr>
        <p:txBody>
          <a:bodyPr wrap="square" rtlCol="0">
            <a:spAutoFit/>
          </a:bodyPr>
          <a:lstStyle/>
          <a:p>
            <a:r>
              <a:rPr lang="en-US" sz="2000" b="1" dirty="0">
                <a:solidFill>
                  <a:srgbClr val="13418A"/>
                </a:solidFill>
              </a:rPr>
              <a:t>SMALL BUSINESS LOAN PROVISIONS</a:t>
            </a:r>
          </a:p>
          <a:p>
            <a:br>
              <a:rPr lang="en-US" dirty="0"/>
            </a:br>
            <a:r>
              <a:rPr lang="en-US" b="1" dirty="0">
                <a:solidFill>
                  <a:srgbClr val="4D4D4D"/>
                </a:solidFill>
              </a:rPr>
              <a:t>Paycheck Protection Program</a:t>
            </a:r>
            <a:r>
              <a:rPr lang="en-US" dirty="0">
                <a:solidFill>
                  <a:srgbClr val="4D4D4D"/>
                </a:solidFill>
              </a:rPr>
              <a:t> – The CARES Act enables employers (including self-employed individuals) with less than 500 employees to participate in an 8-week loan program for up to 250% of the monthly payroll brought about by the economic uncertainty as long as they maintain their payroll during the Cornavirus (COVID-19) emergency. These loans will be made available through commercial banks authorized to issue SBA loans. No personal guarantees or collateral are required on these non-recourse loans. As long as the employer maintains payroll, there is forgiveness available for the portion of the loans used to cover payroll costs, interest (not principal) on mortgage loans, utilities and interest on any other debt obligations incurred before the covered period, and paid during the first 8 weeks of the loan term. The maximum payroll is $10,000,000 while the loan amount is limited to $100,000 annualized per employee, including salary; wage; vacation, parental, medical, family or sick leave; retirement benefits; tips; health care benefits, etc. Seasonal businesses should calculate the 2.5 months’ payroll using the 12-week period beginning Feb. 15, 2019. Alternatively, the business may choose the period beginning March 1, 2019, and ending June 30, 2019. Seasonal businesses will multiply this average by 2.5. Employers cannot cut employees’ pay by more than 25%. In an attempt to bring back on payroll employees that may have already been furloughed, this loan program is retroactive back to February 15, 2020. </a:t>
            </a:r>
            <a:br>
              <a:rPr lang="en-US" dirty="0"/>
            </a:br>
            <a:endParaRPr lang="en-US" dirty="0"/>
          </a:p>
        </p:txBody>
      </p:sp>
    </p:spTree>
    <p:extLst>
      <p:ext uri="{BB962C8B-B14F-4D97-AF65-F5344CB8AC3E}">
        <p14:creationId xmlns:p14="http://schemas.microsoft.com/office/powerpoint/2010/main" val="835872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88BE27-072A-4D24-844D-3078C01C9217}"/>
              </a:ext>
            </a:extLst>
          </p:cNvPr>
          <p:cNvSpPr txBox="1"/>
          <p:nvPr/>
        </p:nvSpPr>
        <p:spPr>
          <a:xfrm>
            <a:off x="322218" y="444138"/>
            <a:ext cx="8490856" cy="5940088"/>
          </a:xfrm>
          <a:prstGeom prst="rect">
            <a:avLst/>
          </a:prstGeom>
          <a:noFill/>
        </p:spPr>
        <p:txBody>
          <a:bodyPr wrap="square" rtlCol="0">
            <a:spAutoFit/>
          </a:bodyPr>
          <a:lstStyle/>
          <a:p>
            <a:r>
              <a:rPr lang="en-US" sz="2000" b="1" dirty="0">
                <a:solidFill>
                  <a:srgbClr val="13418A"/>
                </a:solidFill>
              </a:rPr>
              <a:t>SMALL BUSINESS LOAN PROVISIONS (Continued)</a:t>
            </a:r>
          </a:p>
          <a:p>
            <a:br>
              <a:rPr lang="en-US" dirty="0"/>
            </a:br>
            <a:r>
              <a:rPr lang="en-US" dirty="0">
                <a:solidFill>
                  <a:srgbClr val="4D4D4D"/>
                </a:solidFill>
              </a:rPr>
              <a:t>What we found interesting was that the program removes the “Credit Elsewhere Test,” which usually required an extensive analysis to determine whether the borrower had the ability to obtain some or all of the requested loan funds from alternative sources, without causing undue hardship. That test could also have required them to utilize those alternative sources rather than obtain the SBA loan. </a:t>
            </a:r>
          </a:p>
          <a:p>
            <a:endParaRPr lang="en-US" dirty="0">
              <a:solidFill>
                <a:srgbClr val="4D4D4D"/>
              </a:solidFill>
            </a:endParaRPr>
          </a:p>
          <a:p>
            <a:r>
              <a:rPr lang="en-US" dirty="0">
                <a:solidFill>
                  <a:srgbClr val="4D4D4D"/>
                </a:solidFill>
              </a:rPr>
              <a:t>The loans have a maximum maturity of 10 years with interest rates for any portion of the loan that is not forgiven not to exceed 4%. Lenders are required to give borrowers a complete payment deferral on all principal, interest and fees of not less than 6 months and not more than 1 year on all loans under CARES.</a:t>
            </a:r>
          </a:p>
          <a:p>
            <a:endParaRPr lang="en-US" dirty="0">
              <a:solidFill>
                <a:srgbClr val="4D4D4D"/>
              </a:solidFill>
            </a:endParaRPr>
          </a:p>
          <a:p>
            <a:r>
              <a:rPr lang="en-US" dirty="0">
                <a:solidFill>
                  <a:srgbClr val="4D4D4D"/>
                </a:solidFill>
              </a:rPr>
              <a:t>Please note that any business that receives an Economic Injury Disaster Loan under Section 7(b) of the Small Business Act is still eligible for CARES’ “payroll protection” loans as long as purpose is not duplicated. If an EIDL was applied for or granted prior to the CARES Act, to cover payroll costs, the EIDL can be rolled into the PPP. </a:t>
            </a:r>
          </a:p>
          <a:p>
            <a:endParaRPr lang="en-US" dirty="0">
              <a:solidFill>
                <a:srgbClr val="4D4D4D"/>
              </a:solidFill>
            </a:endParaRPr>
          </a:p>
          <a:p>
            <a:r>
              <a:rPr lang="en-US" dirty="0">
                <a:solidFill>
                  <a:srgbClr val="4D4D4D"/>
                </a:solidFill>
              </a:rPr>
              <a:t>The law calls for the SBA to implement regulations within two weeks of the effective date of the law. Stay tuned.</a:t>
            </a:r>
          </a:p>
          <a:p>
            <a:endParaRPr lang="en-US" dirty="0"/>
          </a:p>
        </p:txBody>
      </p:sp>
    </p:spTree>
    <p:extLst>
      <p:ext uri="{BB962C8B-B14F-4D97-AF65-F5344CB8AC3E}">
        <p14:creationId xmlns:p14="http://schemas.microsoft.com/office/powerpoint/2010/main" val="977484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88BE27-072A-4D24-844D-3078C01C9217}"/>
              </a:ext>
            </a:extLst>
          </p:cNvPr>
          <p:cNvSpPr txBox="1"/>
          <p:nvPr/>
        </p:nvSpPr>
        <p:spPr>
          <a:xfrm>
            <a:off x="322218" y="444138"/>
            <a:ext cx="8490856" cy="3724096"/>
          </a:xfrm>
          <a:prstGeom prst="rect">
            <a:avLst/>
          </a:prstGeom>
          <a:noFill/>
        </p:spPr>
        <p:txBody>
          <a:bodyPr wrap="square" rtlCol="0">
            <a:spAutoFit/>
          </a:bodyPr>
          <a:lstStyle/>
          <a:p>
            <a:r>
              <a:rPr lang="en-US" sz="2000" b="1" dirty="0">
                <a:solidFill>
                  <a:srgbClr val="13418A"/>
                </a:solidFill>
              </a:rPr>
              <a:t>ADDITIONAL PERTINENT INFORMATION </a:t>
            </a:r>
            <a:endParaRPr lang="en-US" b="1" dirty="0">
              <a:solidFill>
                <a:srgbClr val="13418A"/>
              </a:solidFill>
            </a:endParaRPr>
          </a:p>
          <a:p>
            <a:br>
              <a:rPr lang="en-US" dirty="0">
                <a:solidFill>
                  <a:srgbClr val="4D4D4D"/>
                </a:solidFill>
              </a:rPr>
            </a:br>
            <a:r>
              <a:rPr lang="en-US" b="1" dirty="0">
                <a:solidFill>
                  <a:srgbClr val="4D4D4D"/>
                </a:solidFill>
              </a:rPr>
              <a:t>Implications of Debt</a:t>
            </a:r>
            <a:r>
              <a:rPr lang="en-US" dirty="0">
                <a:solidFill>
                  <a:srgbClr val="4D4D4D"/>
                </a:solidFill>
              </a:rPr>
              <a:t> – Before taking on new debt, one must look at their current business plan and ask themselves the following questions:</a:t>
            </a:r>
          </a:p>
          <a:p>
            <a:pPr marL="285750" indent="-285750">
              <a:buFont typeface="Arial" panose="020B0604020202020204" pitchFamily="34" charset="0"/>
              <a:buChar char="•"/>
            </a:pPr>
            <a:r>
              <a:rPr lang="en-US" dirty="0">
                <a:solidFill>
                  <a:srgbClr val="4D4D4D"/>
                </a:solidFill>
              </a:rPr>
              <a:t>Is there a strategic plan?</a:t>
            </a:r>
          </a:p>
          <a:p>
            <a:pPr marL="285750" indent="-285750">
              <a:buFont typeface="Arial" panose="020B0604020202020204" pitchFamily="34" charset="0"/>
              <a:buChar char="•"/>
            </a:pPr>
            <a:r>
              <a:rPr lang="en-US" dirty="0">
                <a:solidFill>
                  <a:srgbClr val="4D4D4D"/>
                </a:solidFill>
              </a:rPr>
              <a:t>What debt, does the company currently have?</a:t>
            </a:r>
          </a:p>
          <a:p>
            <a:pPr marL="285750" indent="-285750">
              <a:buFont typeface="Arial" panose="020B0604020202020204" pitchFamily="34" charset="0"/>
              <a:buChar char="•"/>
            </a:pPr>
            <a:r>
              <a:rPr lang="en-US" dirty="0">
                <a:solidFill>
                  <a:srgbClr val="4D4D4D"/>
                </a:solidFill>
              </a:rPr>
              <a:t>How is it being paid back?</a:t>
            </a:r>
          </a:p>
          <a:p>
            <a:pPr marL="285750" indent="-285750">
              <a:buFont typeface="Arial" panose="020B0604020202020204" pitchFamily="34" charset="0"/>
              <a:buChar char="•"/>
            </a:pPr>
            <a:r>
              <a:rPr lang="en-US" dirty="0">
                <a:solidFill>
                  <a:srgbClr val="4D4D4D"/>
                </a:solidFill>
              </a:rPr>
              <a:t>What are the payment terms?</a:t>
            </a:r>
          </a:p>
          <a:p>
            <a:br>
              <a:rPr lang="en-US" dirty="0">
                <a:solidFill>
                  <a:srgbClr val="4D4D4D"/>
                </a:solidFill>
              </a:rPr>
            </a:br>
            <a:r>
              <a:rPr lang="en-US" dirty="0">
                <a:solidFill>
                  <a:srgbClr val="4D4D4D"/>
                </a:solidFill>
              </a:rPr>
              <a:t>A company must carefully weigh their options and have a payback plan in place. What’s best for one client, may not be in the best interest of another. Be mindful as debt reduces the value of a business and makes it harder to sell.</a:t>
            </a:r>
          </a:p>
          <a:p>
            <a:endParaRPr lang="en-US" dirty="0"/>
          </a:p>
        </p:txBody>
      </p:sp>
    </p:spTree>
    <p:extLst>
      <p:ext uri="{BB962C8B-B14F-4D97-AF65-F5344CB8AC3E}">
        <p14:creationId xmlns:p14="http://schemas.microsoft.com/office/powerpoint/2010/main" val="1484881002"/>
      </p:ext>
    </p:extLst>
  </p:cSld>
  <p:clrMapOvr>
    <a:masterClrMapping/>
  </p:clrMapOvr>
</p:sld>
</file>

<file path=ppt/theme/theme1.xml><?xml version="1.0" encoding="utf-8"?>
<a:theme xmlns:a="http://schemas.openxmlformats.org/drawingml/2006/main" name="Title Slide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ior Slide 1 - Black and Whi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terior Slide 2 - Black and Whi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nterior Slide 3 - Black and Whi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nterior Slide 1 - Blu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nterior Slide 1 - Aqu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Interior Slide 2 - Blu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Interior Slide 2 - Aqu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72FFA8CE04A046A920CC18233FECD0" ma:contentTypeVersion="13" ma:contentTypeDescription="Create a new document." ma:contentTypeScope="" ma:versionID="09d8ff1b5ccbc9a46d42f7b738b9023a">
  <xsd:schema xmlns:xsd="http://www.w3.org/2001/XMLSchema" xmlns:xs="http://www.w3.org/2001/XMLSchema" xmlns:p="http://schemas.microsoft.com/office/2006/metadata/properties" xmlns:ns3="a04af9de-c4e8-4360-83b6-77be6ae6068d" xmlns:ns4="537f87c6-c3f8-4c95-a5e0-00b8e8914b2a" targetNamespace="http://schemas.microsoft.com/office/2006/metadata/properties" ma:root="true" ma:fieldsID="e4e3c1a9f88146e7bda5a168791ecbd6" ns3:_="" ns4:_="">
    <xsd:import namespace="a04af9de-c4e8-4360-83b6-77be6ae6068d"/>
    <xsd:import namespace="537f87c6-c3f8-4c95-a5e0-00b8e8914b2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4af9de-c4e8-4360-83b6-77be6ae6068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7f87c6-c3f8-4c95-a5e0-00b8e8914b2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87234EE-CA44-4D93-A7C5-612593A4B5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4af9de-c4e8-4360-83b6-77be6ae6068d"/>
    <ds:schemaRef ds:uri="537f87c6-c3f8-4c95-a5e0-00b8e8914b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F1664D-111E-4316-9EE2-684BEC2D8096}">
  <ds:schemaRefs>
    <ds:schemaRef ds:uri="http://schemas.microsoft.com/sharepoint/v3/contenttype/forms"/>
  </ds:schemaRefs>
</ds:datastoreItem>
</file>

<file path=customXml/itemProps3.xml><?xml version="1.0" encoding="utf-8"?>
<ds:datastoreItem xmlns:ds="http://schemas.openxmlformats.org/officeDocument/2006/customXml" ds:itemID="{676DBE56-2C37-49A7-85EC-130FD5FBF3BA}">
  <ds:schemaRefs>
    <ds:schemaRef ds:uri="http://purl.org/dc/elements/1.1/"/>
    <ds:schemaRef ds:uri="http://schemas.microsoft.com/office/2006/metadata/properties"/>
    <ds:schemaRef ds:uri="a04af9de-c4e8-4360-83b6-77be6ae6068d"/>
    <ds:schemaRef ds:uri="537f87c6-c3f8-4c95-a5e0-00b8e8914b2a"/>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280</TotalTime>
  <Words>157</Words>
  <Application>Microsoft Office PowerPoint</Application>
  <PresentationFormat>On-screen Show (4:3)</PresentationFormat>
  <Paragraphs>99</Paragraphs>
  <Slides>16</Slides>
  <Notes>0</Notes>
  <HiddenSlides>0</HiddenSlides>
  <MMClips>0</MMClips>
  <ScaleCrop>false</ScaleCrop>
  <HeadingPairs>
    <vt:vector size="6" baseType="variant">
      <vt:variant>
        <vt:lpstr>Fonts Used</vt:lpstr>
      </vt:variant>
      <vt:variant>
        <vt:i4>2</vt:i4>
      </vt:variant>
      <vt:variant>
        <vt:lpstr>Theme</vt:lpstr>
      </vt:variant>
      <vt:variant>
        <vt:i4>8</vt:i4>
      </vt:variant>
      <vt:variant>
        <vt:lpstr>Slide Titles</vt:lpstr>
      </vt:variant>
      <vt:variant>
        <vt:i4>16</vt:i4>
      </vt:variant>
    </vt:vector>
  </HeadingPairs>
  <TitlesOfParts>
    <vt:vector size="26" baseType="lpstr">
      <vt:lpstr>Arial</vt:lpstr>
      <vt:lpstr>Calibri</vt:lpstr>
      <vt:lpstr>Title Slide 2</vt:lpstr>
      <vt:lpstr>Interior Slide 1 - Black and White</vt:lpstr>
      <vt:lpstr>Interior Slide 2 - Black and White</vt:lpstr>
      <vt:lpstr>Interior Slide 3 - Black and White</vt:lpstr>
      <vt:lpstr>Interior Slide 1 - Blue</vt:lpstr>
      <vt:lpstr>Interior Slide 1 - Aqua</vt:lpstr>
      <vt:lpstr>Interior Slide 2 - Blue</vt:lpstr>
      <vt:lpstr>Interior Slide 2 - Aqua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Mehta</dc:creator>
  <cp:lastModifiedBy>Josh Shilts</cp:lastModifiedBy>
  <cp:revision>32</cp:revision>
  <dcterms:created xsi:type="dcterms:W3CDTF">2020-03-19T00:31:13Z</dcterms:created>
  <dcterms:modified xsi:type="dcterms:W3CDTF">2020-04-02T15:06:55Z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0x010100DC72FFA8CE04A046A920CC18233FECD0</vt:lpwstr>
  </property>
</Properties>
</file>